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rawings/drawing1.xml" ContentType="application/vnd.openxmlformats-officedocument.drawingml.chartshape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Default Extension="xlsx" ContentType="application/vnd.openxmlformats-officedocument.spreadsheetml.sheet"/>
  <Override PartName="/ppt/charts/chart3.xml" ContentType="application/vnd.openxmlformats-officedocument.drawingml.char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891" r:id="rId2"/>
    <p:sldId id="926" r:id="rId3"/>
    <p:sldId id="927" r:id="rId4"/>
    <p:sldId id="916" r:id="rId5"/>
    <p:sldId id="920" r:id="rId6"/>
    <p:sldId id="929" r:id="rId7"/>
    <p:sldId id="917" r:id="rId8"/>
    <p:sldId id="922" r:id="rId9"/>
    <p:sldId id="923" r:id="rId10"/>
    <p:sldId id="932" r:id="rId11"/>
    <p:sldId id="921" r:id="rId12"/>
    <p:sldId id="930" r:id="rId13"/>
    <p:sldId id="919" r:id="rId14"/>
    <p:sldId id="918" r:id="rId15"/>
    <p:sldId id="928" r:id="rId16"/>
    <p:sldId id="925" r:id="rId17"/>
    <p:sldId id="933" r:id="rId18"/>
  </p:sldIdLst>
  <p:sldSz cx="9144000" cy="6858000" type="screen4x3"/>
  <p:notesSz cx="7010400" cy="92964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3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3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3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3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3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3200"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sz="3200"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sz="3200"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sz="3200"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schemeClr val="tx1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clrMru>
    <a:srgbClr val="F9E57F"/>
    <a:srgbClr val="FF9900"/>
    <a:srgbClr val="FFA64D"/>
    <a:srgbClr val="FBF09D"/>
    <a:srgbClr val="FFFF00"/>
    <a:srgbClr val="FF0000"/>
    <a:srgbClr val="EAEAEA"/>
    <a:srgbClr val="0000FF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440" autoAdjust="0"/>
    <p:restoredTop sz="99806" autoAdjust="0"/>
  </p:normalViewPr>
  <p:slideViewPr>
    <p:cSldViewPr snapToGrid="0">
      <p:cViewPr varScale="1">
        <p:scale>
          <a:sx n="50" d="100"/>
          <a:sy n="50" d="100"/>
        </p:scale>
        <p:origin x="-1358" y="-77"/>
      </p:cViewPr>
      <p:guideLst>
        <p:guide orient="horz" pos="3632"/>
        <p:guide/>
        <p:guide pos="51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 snapToGrid="0">
      <p:cViewPr varScale="1">
        <p:scale>
          <a:sx n="37" d="100"/>
          <a:sy n="37" d="100"/>
        </p:scale>
        <p:origin x="-1452" y="-78"/>
      </p:cViewPr>
      <p:guideLst>
        <p:guide orient="horz" pos="2928"/>
        <p:guide pos="2208"/>
      </p:guideLst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Office_Excel_Worksheet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Office_Excel_Worksheet2.xlsx"/></Relationships>
</file>

<file path=ppt/charts/_rels/chart3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.xml"/><Relationship Id="rId1" Type="http://schemas.openxmlformats.org/officeDocument/2006/relationships/package" Target="../embeddings/Microsoft_Office_Excel_Worksheet3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chart>
    <c:plotArea>
      <c:layout>
        <c:manualLayout>
          <c:layoutTarget val="inner"/>
          <c:xMode val="edge"/>
          <c:yMode val="edge"/>
          <c:x val="0.18906824146981727"/>
          <c:y val="4.3929107814114195E-2"/>
          <c:w val="0.50366438277698256"/>
          <c:h val="0.74804916699601764"/>
        </c:manualLayout>
      </c:layout>
      <c:stockChart>
        <c:ser>
          <c:idx val="0"/>
          <c:order val="0"/>
          <c:tx>
            <c:strRef>
              <c:f>Sheet1!$B$1</c:f>
              <c:strCache>
                <c:ptCount val="1"/>
                <c:pt idx="0">
                  <c:v>High</c:v>
                </c:pt>
              </c:strCache>
            </c:strRef>
          </c:tx>
          <c:spPr>
            <a:ln w="28575">
              <a:noFill/>
            </a:ln>
          </c:spPr>
          <c:marker>
            <c:symbol val="diamond"/>
            <c:size val="11"/>
            <c:spPr>
              <a:solidFill>
                <a:srgbClr val="FF0000"/>
              </a:solidFill>
              <a:ln>
                <a:solidFill>
                  <a:srgbClr val="FF0000"/>
                </a:solidFill>
              </a:ln>
            </c:spPr>
          </c:marker>
          <c:cat>
            <c:strRef>
              <c:f>Sheet1!$A$2:$A$4</c:f>
              <c:strCache>
                <c:ptCount val="3"/>
                <c:pt idx="0">
                  <c:v>Radial</c:v>
                </c:pt>
                <c:pt idx="1">
                  <c:v>Hull</c:v>
                </c:pt>
                <c:pt idx="2">
                  <c:v>Radial -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0.28000000000000008</c:v>
                </c:pt>
                <c:pt idx="1">
                  <c:v>1.7100000000000015</c:v>
                </c:pt>
                <c:pt idx="2">
                  <c:v>-0.19000000000000022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Low</c:v>
                </c:pt>
              </c:strCache>
            </c:strRef>
          </c:tx>
          <c:spPr>
            <a:ln w="28575">
              <a:noFill/>
            </a:ln>
          </c:spPr>
          <c:marker>
            <c:symbol val="dash"/>
            <c:size val="10"/>
            <c:spPr>
              <a:solidFill>
                <a:srgbClr val="000000"/>
              </a:solidFill>
              <a:ln>
                <a:solidFill>
                  <a:srgbClr val="000000">
                    <a:shade val="95000"/>
                    <a:satMod val="105000"/>
                  </a:srgbClr>
                </a:solidFill>
              </a:ln>
            </c:spPr>
          </c:marker>
          <c:cat>
            <c:strRef>
              <c:f>Sheet1!$A$2:$A$4</c:f>
              <c:strCache>
                <c:ptCount val="3"/>
                <c:pt idx="0">
                  <c:v>Radial</c:v>
                </c:pt>
                <c:pt idx="1">
                  <c:v>Hull</c:v>
                </c:pt>
                <c:pt idx="2">
                  <c:v>Radial -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-0.12000000000000002</c:v>
                </c:pt>
                <c:pt idx="1">
                  <c:v>1.02</c:v>
                </c:pt>
                <c:pt idx="2">
                  <c:v>-0.8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Close</c:v>
                </c:pt>
              </c:strCache>
            </c:strRef>
          </c:tx>
          <c:spPr>
            <a:ln w="28575">
              <a:noFill/>
            </a:ln>
          </c:spPr>
          <c:marker>
            <c:symbol val="dash"/>
            <c:size val="10"/>
            <c:spPr>
              <a:solidFill>
                <a:schemeClr val="tx1"/>
              </a:solidFill>
              <a:ln>
                <a:solidFill>
                  <a:schemeClr val="tx1"/>
                </a:solidFill>
              </a:ln>
            </c:spPr>
          </c:marker>
          <c:cat>
            <c:strRef>
              <c:f>Sheet1!$A$2:$A$4</c:f>
              <c:strCache>
                <c:ptCount val="3"/>
                <c:pt idx="0">
                  <c:v>Radial</c:v>
                </c:pt>
                <c:pt idx="1">
                  <c:v>Hull</c:v>
                </c:pt>
                <c:pt idx="2">
                  <c:v>Radial -</c:v>
                </c:pt>
              </c:strCache>
            </c:strRef>
          </c:cat>
          <c:val>
            <c:numRef>
              <c:f>Sheet1!$D$2:$D$4</c:f>
              <c:numCache>
                <c:formatCode>General</c:formatCode>
                <c:ptCount val="3"/>
                <c:pt idx="0">
                  <c:v>0.69000000000000117</c:v>
                </c:pt>
                <c:pt idx="1">
                  <c:v>2.3899999999999997</c:v>
                </c:pt>
                <c:pt idx="2">
                  <c:v>0.42000000000000032</c:v>
                </c:pt>
              </c:numCache>
            </c:numRef>
          </c:val>
        </c:ser>
        <c:hiLowLines>
          <c:spPr>
            <a:ln w="25400"/>
          </c:spPr>
        </c:hiLowLines>
        <c:axId val="147973248"/>
        <c:axId val="147974784"/>
      </c:stockChart>
      <c:catAx>
        <c:axId val="147973248"/>
        <c:scaling>
          <c:orientation val="minMax"/>
        </c:scaling>
        <c:delete val="1"/>
        <c:axPos val="b"/>
        <c:numFmt formatCode="m/d/yyyy" sourceLinked="1"/>
        <c:tickLblPos val="none"/>
        <c:crossAx val="147974784"/>
        <c:crosses val="autoZero"/>
        <c:auto val="1"/>
        <c:lblAlgn val="ctr"/>
        <c:lblOffset val="100"/>
      </c:catAx>
      <c:valAx>
        <c:axId val="147974784"/>
        <c:scaling>
          <c:orientation val="minMax"/>
        </c:scaling>
        <c:axPos val="l"/>
        <c:majorGridlines/>
        <c:title>
          <c:tx>
            <c:rich>
              <a:bodyPr rot="-5400000" vert="horz"/>
              <a:lstStyle/>
              <a:p>
                <a:pPr>
                  <a:defRPr>
                    <a:latin typeface="Arial Black" pitchFamily="34" charset="0"/>
                  </a:defRPr>
                </a:pPr>
                <a:r>
                  <a:rPr lang="en-US" dirty="0" smtClean="0">
                    <a:latin typeface="Arial Black" pitchFamily="34" charset="0"/>
                  </a:rPr>
                  <a:t>Neighborhood </a:t>
                </a:r>
                <a:r>
                  <a:rPr lang="en-US" dirty="0" err="1" smtClean="0">
                    <a:latin typeface="Arial Black" pitchFamily="34" charset="0"/>
                  </a:rPr>
                  <a:t>Walkability</a:t>
                </a:r>
                <a:endParaRPr lang="en-US" dirty="0" smtClean="0">
                  <a:latin typeface="Arial Black" pitchFamily="34" charset="0"/>
                </a:endParaRPr>
              </a:p>
              <a:p>
                <a:pPr>
                  <a:defRPr>
                    <a:latin typeface="Arial Black" pitchFamily="34" charset="0"/>
                  </a:defRPr>
                </a:pPr>
                <a:r>
                  <a:rPr lang="en-US" dirty="0" smtClean="0">
                    <a:latin typeface="Arial Black" pitchFamily="34" charset="0"/>
                  </a:rPr>
                  <a:t>Scale Score </a:t>
                </a:r>
                <a:endParaRPr lang="en-US" dirty="0">
                  <a:latin typeface="Arial Black" pitchFamily="34" charset="0"/>
                </a:endParaRPr>
              </a:p>
            </c:rich>
          </c:tx>
          <c:layout/>
        </c:title>
        <c:numFmt formatCode="#,##0.0" sourceLinked="0"/>
        <c:tickLblPos val="nextTo"/>
        <c:txPr>
          <a:bodyPr/>
          <a:lstStyle/>
          <a:p>
            <a:pPr>
              <a:defRPr>
                <a:latin typeface="Arial Black" pitchFamily="34" charset="0"/>
              </a:defRPr>
            </a:pPr>
            <a:endParaRPr lang="en-US"/>
          </a:p>
        </c:txPr>
        <c:crossAx val="147973248"/>
        <c:crosses val="autoZero"/>
        <c:crossBetween val="between"/>
      </c:valAx>
    </c:plotArea>
    <c:plotVisOnly val="1"/>
    <c:dispBlanksAs val="gap"/>
  </c:chart>
  <c:spPr>
    <a:solidFill>
      <a:schemeClr val="bg1"/>
    </a:solidFill>
  </c:spPr>
  <c:txPr>
    <a:bodyPr/>
    <a:lstStyle/>
    <a:p>
      <a:pPr>
        <a:defRPr sz="1800"/>
      </a:pPr>
      <a:endParaRPr lang="en-US"/>
    </a:p>
  </c:txPr>
  <c:externalData r:id="rId1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chart>
    <c:plotArea>
      <c:layout>
        <c:manualLayout>
          <c:layoutTarget val="inner"/>
          <c:xMode val="edge"/>
          <c:yMode val="edge"/>
          <c:x val="0.15799970086459886"/>
          <c:y val="4.3929107814114195E-2"/>
          <c:w val="0.82420101899027365"/>
          <c:h val="0.77581987382212803"/>
        </c:manualLayout>
      </c:layout>
      <c:stockChart>
        <c:ser>
          <c:idx val="0"/>
          <c:order val="0"/>
          <c:tx>
            <c:strRef>
              <c:f>Sheet1!$B$1</c:f>
              <c:strCache>
                <c:ptCount val="1"/>
                <c:pt idx="0">
                  <c:v>High</c:v>
                </c:pt>
              </c:strCache>
            </c:strRef>
          </c:tx>
          <c:spPr>
            <a:ln w="28575">
              <a:noFill/>
            </a:ln>
          </c:spPr>
          <c:marker>
            <c:symbol val="diamond"/>
            <c:size val="11"/>
            <c:spPr>
              <a:solidFill>
                <a:srgbClr val="FF0000"/>
              </a:solidFill>
              <a:ln>
                <a:solidFill>
                  <a:srgbClr val="FF0000"/>
                </a:solidFill>
              </a:ln>
            </c:spPr>
          </c:marker>
          <c:cat>
            <c:strRef>
              <c:f>Sheet1!$A$2:$A$5</c:f>
              <c:strCache>
                <c:ptCount val="4"/>
                <c:pt idx="0">
                  <c:v>&lt;-1.17</c:v>
                </c:pt>
                <c:pt idx="1">
                  <c:v>-1.17 - &lt;0.28</c:v>
                </c:pt>
                <c:pt idx="2">
                  <c:v>0.28 - &lt;1.81</c:v>
                </c:pt>
                <c:pt idx="3">
                  <c:v>1.81 or more</c:v>
                </c:pt>
              </c:strCache>
            </c:strRef>
          </c:cat>
          <c:val>
            <c:numRef>
              <c:f>Sheet1!$B$2:$B$5</c:f>
              <c:numCache>
                <c:formatCode>0</c:formatCode>
                <c:ptCount val="4"/>
                <c:pt idx="0">
                  <c:v>134.27922769972176</c:v>
                </c:pt>
                <c:pt idx="1">
                  <c:v>152.37373749036468</c:v>
                </c:pt>
                <c:pt idx="2">
                  <c:v>187.13446535614301</c:v>
                </c:pt>
                <c:pt idx="3">
                  <c:v>233.28590021334608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Low</c:v>
                </c:pt>
              </c:strCache>
            </c:strRef>
          </c:tx>
          <c:spPr>
            <a:ln w="28575">
              <a:noFill/>
            </a:ln>
          </c:spPr>
          <c:marker>
            <c:symbol val="dash"/>
            <c:size val="10"/>
            <c:spPr>
              <a:solidFill>
                <a:srgbClr val="000000"/>
              </a:solidFill>
              <a:ln>
                <a:solidFill>
                  <a:srgbClr val="000000">
                    <a:shade val="95000"/>
                    <a:satMod val="105000"/>
                  </a:srgbClr>
                </a:solidFill>
              </a:ln>
            </c:spPr>
          </c:marker>
          <c:cat>
            <c:strRef>
              <c:f>Sheet1!$A$2:$A$5</c:f>
              <c:strCache>
                <c:ptCount val="4"/>
                <c:pt idx="0">
                  <c:v>&lt;-1.17</c:v>
                </c:pt>
                <c:pt idx="1">
                  <c:v>-1.17 - &lt;0.28</c:v>
                </c:pt>
                <c:pt idx="2">
                  <c:v>0.28 - &lt;1.81</c:v>
                </c:pt>
                <c:pt idx="3">
                  <c:v>1.81 or more</c:v>
                </c:pt>
              </c:strCache>
            </c:strRef>
          </c:cat>
          <c:val>
            <c:numRef>
              <c:f>Sheet1!$C$2:$C$5</c:f>
              <c:numCache>
                <c:formatCode>0</c:formatCode>
                <c:ptCount val="4"/>
                <c:pt idx="0">
                  <c:v>104.31343679743718</c:v>
                </c:pt>
                <c:pt idx="1">
                  <c:v>115.58483001336036</c:v>
                </c:pt>
                <c:pt idx="2">
                  <c:v>149.77598839273878</c:v>
                </c:pt>
                <c:pt idx="3">
                  <c:v>211.22133700358657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Close</c:v>
                </c:pt>
              </c:strCache>
            </c:strRef>
          </c:tx>
          <c:spPr>
            <a:ln w="28575">
              <a:noFill/>
            </a:ln>
          </c:spPr>
          <c:marker>
            <c:symbol val="dash"/>
            <c:size val="10"/>
            <c:spPr>
              <a:solidFill>
                <a:schemeClr val="tx1"/>
              </a:solidFill>
              <a:ln>
                <a:solidFill>
                  <a:schemeClr val="tx1"/>
                </a:solidFill>
              </a:ln>
            </c:spPr>
          </c:marker>
          <c:cat>
            <c:strRef>
              <c:f>Sheet1!$A$2:$A$5</c:f>
              <c:strCache>
                <c:ptCount val="4"/>
                <c:pt idx="0">
                  <c:v>&lt;-1.17</c:v>
                </c:pt>
                <c:pt idx="1">
                  <c:v>-1.17 - &lt;0.28</c:v>
                </c:pt>
                <c:pt idx="2">
                  <c:v>0.28 - &lt;1.81</c:v>
                </c:pt>
                <c:pt idx="3">
                  <c:v>1.81 or more</c:v>
                </c:pt>
              </c:strCache>
            </c:strRef>
          </c:cat>
          <c:val>
            <c:numRef>
              <c:f>Sheet1!$D$2:$D$5</c:f>
              <c:numCache>
                <c:formatCode>0</c:formatCode>
                <c:ptCount val="4"/>
                <c:pt idx="0">
                  <c:v>172.85319653159704</c:v>
                </c:pt>
                <c:pt idx="1">
                  <c:v>200.87199915506943</c:v>
                </c:pt>
                <c:pt idx="2">
                  <c:v>233.81123035758426</c:v>
                </c:pt>
                <c:pt idx="3">
                  <c:v>257.6553676365906</c:v>
                </c:pt>
              </c:numCache>
            </c:numRef>
          </c:val>
        </c:ser>
        <c:hiLowLines>
          <c:spPr>
            <a:ln w="25400"/>
          </c:spPr>
        </c:hiLowLines>
        <c:axId val="149895808"/>
        <c:axId val="149909888"/>
      </c:stockChart>
      <c:catAx>
        <c:axId val="149895808"/>
        <c:scaling>
          <c:orientation val="minMax"/>
        </c:scaling>
        <c:axPos val="b"/>
        <c:numFmt formatCode="m/d/yyyy" sourceLinked="1"/>
        <c:tickLblPos val="nextTo"/>
        <c:txPr>
          <a:bodyPr/>
          <a:lstStyle/>
          <a:p>
            <a:pPr>
              <a:defRPr sz="1600">
                <a:latin typeface="Arial Black" pitchFamily="34" charset="0"/>
              </a:defRPr>
            </a:pPr>
            <a:endParaRPr lang="en-US"/>
          </a:p>
        </c:txPr>
        <c:crossAx val="149909888"/>
        <c:crosses val="autoZero"/>
        <c:auto val="1"/>
        <c:lblAlgn val="ctr"/>
        <c:lblOffset val="100"/>
      </c:catAx>
      <c:valAx>
        <c:axId val="149909888"/>
        <c:scaling>
          <c:orientation val="minMax"/>
          <c:min val="50"/>
        </c:scaling>
        <c:axPos val="l"/>
        <c:majorGridlines/>
        <c:title>
          <c:tx>
            <c:rich>
              <a:bodyPr rot="-5400000" vert="horz"/>
              <a:lstStyle/>
              <a:p>
                <a:pPr>
                  <a:defRPr sz="1600">
                    <a:latin typeface="Arial Black" pitchFamily="34" charset="0"/>
                  </a:defRPr>
                </a:pPr>
                <a:r>
                  <a:rPr lang="en-US" sz="1600" dirty="0" smtClean="0">
                    <a:latin typeface="Arial Black" pitchFamily="34" charset="0"/>
                  </a:rPr>
                  <a:t>Minutes of moderate equivalent physical activity / week</a:t>
                </a:r>
                <a:endParaRPr lang="en-US" sz="1600" dirty="0">
                  <a:latin typeface="Arial Black" pitchFamily="34" charset="0"/>
                </a:endParaRPr>
              </a:p>
            </c:rich>
          </c:tx>
          <c:layout>
            <c:manualLayout>
              <c:xMode val="edge"/>
              <c:yMode val="edge"/>
              <c:x val="0"/>
              <c:y val="0.10055707047889506"/>
            </c:manualLayout>
          </c:layout>
        </c:title>
        <c:numFmt formatCode="#,##0" sourceLinked="0"/>
        <c:tickLblPos val="nextTo"/>
        <c:txPr>
          <a:bodyPr/>
          <a:lstStyle/>
          <a:p>
            <a:pPr>
              <a:defRPr sz="1600">
                <a:latin typeface="Arial Black" pitchFamily="34" charset="0"/>
              </a:defRPr>
            </a:pPr>
            <a:endParaRPr lang="en-US"/>
          </a:p>
        </c:txPr>
        <c:crossAx val="149895808"/>
        <c:crosses val="autoZero"/>
        <c:crossBetween val="between"/>
      </c:valAx>
    </c:plotArea>
    <c:plotVisOnly val="1"/>
    <c:dispBlanksAs val="gap"/>
  </c:chart>
  <c:spPr>
    <a:solidFill>
      <a:schemeClr val="bg1"/>
    </a:solidFill>
  </c:spPr>
  <c:txPr>
    <a:bodyPr/>
    <a:lstStyle/>
    <a:p>
      <a:pPr>
        <a:defRPr sz="1800"/>
      </a:pPr>
      <a:endParaRPr lang="en-US"/>
    </a:p>
  </c:txPr>
  <c:externalData r:id="rId1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chart>
    <c:plotArea>
      <c:layout>
        <c:manualLayout>
          <c:layoutTarget val="inner"/>
          <c:xMode val="edge"/>
          <c:yMode val="edge"/>
          <c:x val="0.15799970086459891"/>
          <c:y val="4.3929107814114195E-2"/>
          <c:w val="0.82420101899027365"/>
          <c:h val="0.77581987382212814"/>
        </c:manualLayout>
      </c:layout>
      <c:stockChart>
        <c:ser>
          <c:idx val="0"/>
          <c:order val="0"/>
          <c:tx>
            <c:strRef>
              <c:f>Sheet1!$B$1</c:f>
              <c:strCache>
                <c:ptCount val="1"/>
                <c:pt idx="0">
                  <c:v>High</c:v>
                </c:pt>
              </c:strCache>
            </c:strRef>
          </c:tx>
          <c:spPr>
            <a:ln w="28575">
              <a:noFill/>
            </a:ln>
          </c:spPr>
          <c:marker>
            <c:symbol val="diamond"/>
            <c:size val="11"/>
            <c:spPr>
              <a:solidFill>
                <a:srgbClr val="FF0000"/>
              </a:solidFill>
              <a:ln>
                <a:solidFill>
                  <a:srgbClr val="FF0000"/>
                </a:solidFill>
              </a:ln>
            </c:spPr>
          </c:marker>
          <c:cat>
            <c:strRef>
              <c:f>Sheet1!$A$2:$A$5</c:f>
              <c:strCache>
                <c:ptCount val="4"/>
                <c:pt idx="0">
                  <c:v>&lt;-1.17</c:v>
                </c:pt>
                <c:pt idx="1">
                  <c:v>-1.17 - &lt;0.28</c:v>
                </c:pt>
                <c:pt idx="2">
                  <c:v>0.28 - &lt;1.81</c:v>
                </c:pt>
                <c:pt idx="3">
                  <c:v>1.81 or more</c:v>
                </c:pt>
              </c:strCache>
            </c:strRef>
          </c:cat>
          <c:val>
            <c:numRef>
              <c:f>Sheet1!$B$2:$B$5</c:f>
              <c:numCache>
                <c:formatCode>0</c:formatCode>
                <c:ptCount val="4"/>
                <c:pt idx="0">
                  <c:v>134.27922769972173</c:v>
                </c:pt>
                <c:pt idx="1">
                  <c:v>152.37373749036468</c:v>
                </c:pt>
                <c:pt idx="2">
                  <c:v>187.13446535614298</c:v>
                </c:pt>
                <c:pt idx="3">
                  <c:v>233.28590021334605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Low</c:v>
                </c:pt>
              </c:strCache>
            </c:strRef>
          </c:tx>
          <c:spPr>
            <a:ln w="28575">
              <a:noFill/>
            </a:ln>
          </c:spPr>
          <c:marker>
            <c:symbol val="dash"/>
            <c:size val="10"/>
            <c:spPr>
              <a:solidFill>
                <a:srgbClr val="000000"/>
              </a:solidFill>
              <a:ln>
                <a:solidFill>
                  <a:srgbClr val="000000">
                    <a:shade val="95000"/>
                    <a:satMod val="105000"/>
                  </a:srgbClr>
                </a:solidFill>
              </a:ln>
            </c:spPr>
          </c:marker>
          <c:cat>
            <c:strRef>
              <c:f>Sheet1!$A$2:$A$5</c:f>
              <c:strCache>
                <c:ptCount val="4"/>
                <c:pt idx="0">
                  <c:v>&lt;-1.17</c:v>
                </c:pt>
                <c:pt idx="1">
                  <c:v>-1.17 - &lt;0.28</c:v>
                </c:pt>
                <c:pt idx="2">
                  <c:v>0.28 - &lt;1.81</c:v>
                </c:pt>
                <c:pt idx="3">
                  <c:v>1.81 or more</c:v>
                </c:pt>
              </c:strCache>
            </c:strRef>
          </c:cat>
          <c:val>
            <c:numRef>
              <c:f>Sheet1!$C$2:$C$5</c:f>
              <c:numCache>
                <c:formatCode>0</c:formatCode>
                <c:ptCount val="4"/>
                <c:pt idx="0">
                  <c:v>104.31343679743718</c:v>
                </c:pt>
                <c:pt idx="1">
                  <c:v>115.58483001336035</c:v>
                </c:pt>
                <c:pt idx="2">
                  <c:v>149.77598839273878</c:v>
                </c:pt>
                <c:pt idx="3">
                  <c:v>211.2213370035866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Close</c:v>
                </c:pt>
              </c:strCache>
            </c:strRef>
          </c:tx>
          <c:spPr>
            <a:ln w="28575">
              <a:noFill/>
            </a:ln>
          </c:spPr>
          <c:marker>
            <c:symbol val="dash"/>
            <c:size val="10"/>
            <c:spPr>
              <a:solidFill>
                <a:schemeClr val="tx1"/>
              </a:solidFill>
              <a:ln>
                <a:solidFill>
                  <a:schemeClr val="tx1"/>
                </a:solidFill>
              </a:ln>
            </c:spPr>
          </c:marker>
          <c:cat>
            <c:strRef>
              <c:f>Sheet1!$A$2:$A$5</c:f>
              <c:strCache>
                <c:ptCount val="4"/>
                <c:pt idx="0">
                  <c:v>&lt;-1.17</c:v>
                </c:pt>
                <c:pt idx="1">
                  <c:v>-1.17 - &lt;0.28</c:v>
                </c:pt>
                <c:pt idx="2">
                  <c:v>0.28 - &lt;1.81</c:v>
                </c:pt>
                <c:pt idx="3">
                  <c:v>1.81 or more</c:v>
                </c:pt>
              </c:strCache>
            </c:strRef>
          </c:cat>
          <c:val>
            <c:numRef>
              <c:f>Sheet1!$D$2:$D$5</c:f>
              <c:numCache>
                <c:formatCode>0</c:formatCode>
                <c:ptCount val="4"/>
                <c:pt idx="0">
                  <c:v>172.85319653159704</c:v>
                </c:pt>
                <c:pt idx="1">
                  <c:v>200.87199915506946</c:v>
                </c:pt>
                <c:pt idx="2">
                  <c:v>233.81123035758432</c:v>
                </c:pt>
                <c:pt idx="3">
                  <c:v>257.65536763659065</c:v>
                </c:pt>
              </c:numCache>
            </c:numRef>
          </c:val>
        </c:ser>
        <c:hiLowLines>
          <c:spPr>
            <a:ln w="25400"/>
          </c:spPr>
        </c:hiLowLines>
        <c:axId val="149969152"/>
        <c:axId val="149975040"/>
      </c:stockChart>
      <c:catAx>
        <c:axId val="149969152"/>
        <c:scaling>
          <c:orientation val="minMax"/>
        </c:scaling>
        <c:axPos val="b"/>
        <c:numFmt formatCode="m/d/yyyy" sourceLinked="1"/>
        <c:tickLblPos val="nextTo"/>
        <c:txPr>
          <a:bodyPr/>
          <a:lstStyle/>
          <a:p>
            <a:pPr>
              <a:defRPr sz="1600">
                <a:latin typeface="Arial Black" pitchFamily="34" charset="0"/>
              </a:defRPr>
            </a:pPr>
            <a:endParaRPr lang="en-US"/>
          </a:p>
        </c:txPr>
        <c:crossAx val="149975040"/>
        <c:crosses val="autoZero"/>
        <c:auto val="1"/>
        <c:lblAlgn val="ctr"/>
        <c:lblOffset val="100"/>
      </c:catAx>
      <c:valAx>
        <c:axId val="149975040"/>
        <c:scaling>
          <c:orientation val="minMax"/>
          <c:min val="50"/>
        </c:scaling>
        <c:axPos val="l"/>
        <c:majorGridlines/>
        <c:title>
          <c:tx>
            <c:rich>
              <a:bodyPr rot="-5400000" vert="horz"/>
              <a:lstStyle/>
              <a:p>
                <a:pPr>
                  <a:defRPr sz="1600">
                    <a:latin typeface="Arial Black" pitchFamily="34" charset="0"/>
                  </a:defRPr>
                </a:pPr>
                <a:r>
                  <a:rPr lang="en-US" sz="1600" dirty="0" smtClean="0">
                    <a:latin typeface="Arial Black" pitchFamily="34" charset="0"/>
                  </a:rPr>
                  <a:t>Minutes of moderate equivalent physical activity / week</a:t>
                </a:r>
                <a:endParaRPr lang="en-US" sz="1600" dirty="0">
                  <a:latin typeface="Arial Black" pitchFamily="34" charset="0"/>
                </a:endParaRPr>
              </a:p>
            </c:rich>
          </c:tx>
          <c:layout>
            <c:manualLayout>
              <c:xMode val="edge"/>
              <c:yMode val="edge"/>
              <c:x val="0"/>
              <c:y val="0.10055707047889506"/>
            </c:manualLayout>
          </c:layout>
        </c:title>
        <c:numFmt formatCode="#,##0" sourceLinked="0"/>
        <c:tickLblPos val="nextTo"/>
        <c:txPr>
          <a:bodyPr/>
          <a:lstStyle/>
          <a:p>
            <a:pPr>
              <a:defRPr sz="1600">
                <a:latin typeface="Arial Black" pitchFamily="34" charset="0"/>
              </a:defRPr>
            </a:pPr>
            <a:endParaRPr lang="en-US"/>
          </a:p>
        </c:txPr>
        <c:crossAx val="149969152"/>
        <c:crosses val="autoZero"/>
        <c:crossBetween val="between"/>
      </c:valAx>
    </c:plotArea>
    <c:plotVisOnly val="1"/>
    <c:dispBlanksAs val="gap"/>
  </c:chart>
  <c:spPr>
    <a:solidFill>
      <a:schemeClr val="bg1"/>
    </a:solidFill>
  </c:spPr>
  <c:txPr>
    <a:bodyPr/>
    <a:lstStyle/>
    <a:p>
      <a:pPr>
        <a:defRPr sz="1800"/>
      </a:pPr>
      <a:endParaRPr lang="en-US"/>
    </a:p>
  </c:txPr>
  <c:externalData r:id="rId1"/>
  <c:userShapes r:id="rId2"/>
</c:chartSpac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0.22059</cdr:x>
      <cdr:y>0.00326</cdr:y>
    </cdr:from>
    <cdr:to>
      <cdr:x>0.49265</cdr:x>
      <cdr:y>0.20021</cdr:y>
    </cdr:to>
    <cdr:sp macro="" textlink="">
      <cdr:nvSpPr>
        <cdr:cNvPr id="4" name="TextBox 3"/>
        <cdr:cNvSpPr txBox="1"/>
      </cdr:nvSpPr>
      <cdr:spPr>
        <a:xfrm xmlns:a="http://schemas.openxmlformats.org/drawingml/2006/main">
          <a:off x="1828795" y="15240"/>
          <a:ext cx="2255530" cy="919465"/>
        </a:xfrm>
        <a:prstGeom xmlns:a="http://schemas.openxmlformats.org/drawingml/2006/main" prst="rect">
          <a:avLst/>
        </a:prstGeom>
        <a:solidFill xmlns:a="http://schemas.openxmlformats.org/drawingml/2006/main">
          <a:schemeClr val="bg1"/>
        </a:solidFill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pPr algn="ctr"/>
          <a:r>
            <a:rPr lang="en-US" sz="2400" dirty="0" smtClean="0">
              <a:latin typeface="Arial Black" pitchFamily="34" charset="0"/>
            </a:rPr>
            <a:t>100 minutes difference</a:t>
          </a:r>
          <a:endParaRPr lang="en-US" sz="2400" dirty="0">
            <a:latin typeface="Arial Black" pitchFamily="34" charset="0"/>
          </a:endParaRPr>
        </a:p>
      </cdr:txBody>
    </cdr:sp>
  </cdr:relSizeAnchor>
  <cdr:relSizeAnchor xmlns:cdr="http://schemas.openxmlformats.org/drawingml/2006/chartDrawing">
    <cdr:from>
      <cdr:x>0.20857</cdr:x>
      <cdr:y>0.08282</cdr:y>
    </cdr:from>
    <cdr:to>
      <cdr:x>0.85221</cdr:x>
      <cdr:y>0.41665</cdr:y>
    </cdr:to>
    <cdr:sp macro="" textlink="">
      <cdr:nvSpPr>
        <cdr:cNvPr id="2" name="Right Brace 1"/>
        <cdr:cNvSpPr/>
      </cdr:nvSpPr>
      <cdr:spPr bwMode="auto">
        <a:xfrm xmlns:a="http://schemas.openxmlformats.org/drawingml/2006/main" rot="15168014">
          <a:off x="3617972" y="-1502159"/>
          <a:ext cx="1558494" cy="5336135"/>
        </a:xfrm>
        <a:prstGeom xmlns:a="http://schemas.openxmlformats.org/drawingml/2006/main" prst="rightBrace">
          <a:avLst>
            <a:gd name="adj1" fmla="val 8333"/>
            <a:gd name="adj2" fmla="val 26471"/>
          </a:avLst>
        </a:prstGeom>
        <a:noFill xmlns:a="http://schemas.openxmlformats.org/drawingml/2006/main"/>
        <a:ln xmlns:a="http://schemas.openxmlformats.org/drawingml/2006/main" w="3175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 xmlns:a="http://schemas.openxmlformats.org/drawingml/2006/main"/>
      </cdr:spPr>
      <cdr:txBody>
        <a:bodyPr xmlns:a="http://schemas.openxmlformats.org/drawingml/2006/main" vertOverflow="clip" vert="horz" wrap="square" lIns="91440" tIns="45720" rIns="91440" bIns="45720" numCol="1" anchor="t" anchorCtr="0" compatLnSpc="1">
          <a:prstTxWarp prst="textNoShape">
            <a:avLst/>
          </a:prstTxWarp>
        </a:bodyPr>
        <a:lstStyle xmlns:a="http://schemas.openxmlformats.org/drawingml/2006/main"/>
        <a:p xmlns:a="http://schemas.openxmlformats.org/drawingml/2006/main">
          <a:endParaRPr lang="en-US"/>
        </a:p>
      </cdr:txBody>
    </cdr: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48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9" tIns="45711" rIns="91419" bIns="45711" numCol="1" anchor="t" anchorCtr="0" compatLnSpc="1">
            <a:prstTxWarp prst="textNoShape">
              <a:avLst/>
            </a:prstTxWarp>
          </a:bodyPr>
          <a:lstStyle>
            <a:lvl1pPr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9046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62400" y="0"/>
            <a:ext cx="3048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9" tIns="45711" rIns="91419" bIns="45711" numCol="1" anchor="t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9046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39200"/>
            <a:ext cx="3048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9" tIns="45711" rIns="91419" bIns="45711" numCol="1" anchor="b" anchorCtr="0" compatLnSpc="1">
            <a:prstTxWarp prst="textNoShape">
              <a:avLst/>
            </a:prstTxWarp>
          </a:bodyPr>
          <a:lstStyle>
            <a:lvl1pPr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9046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62400" y="8839200"/>
            <a:ext cx="3048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9" tIns="45711" rIns="91419" bIns="45711" numCol="1" anchor="b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5ED326D5-99BD-49C8-8A7F-AA50772B0BE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102241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716" tIns="46360" rIns="92716" bIns="46360" numCol="1" anchor="t" anchorCtr="0" compatLnSpc="1">
            <a:prstTxWarp prst="textNoShape">
              <a:avLst/>
            </a:prstTxWarp>
          </a:bodyPr>
          <a:lstStyle>
            <a:lvl1pPr defTabSz="927100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71925" y="0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716" tIns="46360" rIns="92716" bIns="46360" numCol="1" anchor="t" anchorCtr="0" compatLnSpc="1">
            <a:prstTxWarp prst="textNoShape">
              <a:avLst/>
            </a:prstTxWarp>
          </a:bodyPr>
          <a:lstStyle>
            <a:lvl1pPr algn="r" defTabSz="927100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99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82688" y="696913"/>
            <a:ext cx="4648200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35038" y="4414838"/>
            <a:ext cx="5140325" cy="4184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716" tIns="46360" rIns="92716" bIns="4636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31263"/>
            <a:ext cx="3038475" cy="46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716" tIns="46360" rIns="92716" bIns="46360" numCol="1" anchor="b" anchorCtr="0" compatLnSpc="1">
            <a:prstTxWarp prst="textNoShape">
              <a:avLst/>
            </a:prstTxWarp>
          </a:bodyPr>
          <a:lstStyle>
            <a:lvl1pPr defTabSz="927100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1925" y="8831263"/>
            <a:ext cx="3038475" cy="46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716" tIns="46360" rIns="92716" bIns="46360" numCol="1" anchor="b" anchorCtr="0" compatLnSpc="1">
            <a:prstTxWarp prst="textNoShape">
              <a:avLst/>
            </a:prstTxWarp>
          </a:bodyPr>
          <a:lstStyle>
            <a:lvl1pPr algn="r" defTabSz="927100">
              <a:defRPr sz="1200" smtClean="0"/>
            </a:lvl1pPr>
          </a:lstStyle>
          <a:p>
            <a:pPr>
              <a:defRPr/>
            </a:pPr>
            <a:fld id="{F6FCC676-44A0-464D-8985-717C45A7286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0168001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CECF14-C7D2-4C3B-A28B-B04CE0CCB39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advClick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CCEB81B-3260-47CF-B7FD-C409A25FA0F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advClick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304800"/>
            <a:ext cx="1943100" cy="54102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304800"/>
            <a:ext cx="5676900" cy="54102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59D0368-BCA9-42E7-8B69-ABC4403332C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advClick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685800" y="304800"/>
            <a:ext cx="7772400" cy="5410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B53703C-A1FD-4472-80A4-41507F29983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advClick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69D0F0C-600F-491E-B95A-7DCA072AE87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advClick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731A6C3-2CAB-4224-AF99-7601AB11C0A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advClick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600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4F80181-4A35-468B-92D7-01AC6935A0E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advClick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F3AF458-F197-4432-B43C-19A87FC876C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advClick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0FCF50F-D069-4C22-A312-41A53A6015D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advClick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C20D3C5-75F4-4B22-8980-A7D54AFA321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advClick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FAF108F-E987-4F79-9718-8A2C908DD0F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advClick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D730316-7906-40BC-B45D-F981882DA3F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advClick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chemeClr val="tx2"/>
            </a:gs>
            <a:gs pos="100000">
              <a:srgbClr val="0000FF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3048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600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smtClean="0"/>
            </a:lvl1pPr>
          </a:lstStyle>
          <a:p>
            <a:pPr>
              <a:defRPr/>
            </a:pPr>
            <a:fld id="{6DA35929-2B06-481D-93F0-93B8C305165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advClick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Verdana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Verdana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Verdana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Verdana" pitchFamily="34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Verdana" pitchFamily="34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Verdana" pitchFamily="34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Verdana" pitchFamily="34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Verdana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bg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bg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bg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22.jpe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3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0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gif"/><Relationship Id="rId7" Type="http://schemas.openxmlformats.org/officeDocument/2006/relationships/image" Target="../media/image47.jpeg"/><Relationship Id="rId12" Type="http://schemas.openxmlformats.org/officeDocument/2006/relationships/image" Target="../media/image52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6.jpeg"/><Relationship Id="rId11" Type="http://schemas.openxmlformats.org/officeDocument/2006/relationships/image" Target="../media/image51.jpeg"/><Relationship Id="rId5" Type="http://schemas.openxmlformats.org/officeDocument/2006/relationships/image" Target="../media/image45.jpeg"/><Relationship Id="rId10" Type="http://schemas.openxmlformats.org/officeDocument/2006/relationships/image" Target="../media/image50.png"/><Relationship Id="rId4" Type="http://schemas.openxmlformats.org/officeDocument/2006/relationships/image" Target="../media/image44.jpeg"/><Relationship Id="rId9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7.png"/><Relationship Id="rId5" Type="http://schemas.openxmlformats.org/officeDocument/2006/relationships/image" Target="../media/image16.jpe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0.emf"/><Relationship Id="rId4" Type="http://schemas.openxmlformats.org/officeDocument/2006/relationships/image" Target="../media/image19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151526"/>
            <a:ext cx="9144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FF00"/>
                </a:solidFill>
                <a:latin typeface="Arial Black" pitchFamily="34" charset="0"/>
              </a:rPr>
              <a:t>Neighborhood Influences on Health: New York City and Rio das </a:t>
            </a:r>
            <a:r>
              <a:rPr lang="en-US" dirty="0" err="1" smtClean="0">
                <a:solidFill>
                  <a:srgbClr val="FFFF00"/>
                </a:solidFill>
                <a:latin typeface="Arial Black" pitchFamily="34" charset="0"/>
              </a:rPr>
              <a:t>Pedras</a:t>
            </a:r>
            <a:r>
              <a:rPr lang="en-US" sz="2800" dirty="0" smtClean="0">
                <a:solidFill>
                  <a:srgbClr val="FFFF00"/>
                </a:solidFill>
                <a:latin typeface="Arial Black" pitchFamily="34" charset="0"/>
              </a:rPr>
              <a:t> </a:t>
            </a:r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/>
        </p:blipFill>
        <p:spPr bwMode="auto">
          <a:xfrm>
            <a:off x="-198120" y="1447800"/>
            <a:ext cx="4785360" cy="3215640"/>
          </a:xfrm>
          <a:prstGeom prst="rect">
            <a:avLst/>
          </a:prstGeom>
          <a:noFill/>
          <a:ln w="28575">
            <a:solidFill>
              <a:schemeClr val="bg1"/>
            </a:solidFill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613910" y="1447800"/>
            <a:ext cx="4743450" cy="3219450"/>
          </a:xfrm>
          <a:prstGeom prst="rect">
            <a:avLst/>
          </a:prstGeom>
          <a:ln w="28575">
            <a:solidFill>
              <a:schemeClr val="bg1"/>
            </a:solidFill>
          </a:ln>
          <a:extLst>
            <a:ext uri="{53640926-AAD7-44D8-BBD7-CCE9431645EC}">
              <a14:shadowObscured xmlns="" xmlns:a14="http://schemas.microsoft.com/office/drawing/2010/main"/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0" y="4815840"/>
            <a:ext cx="9144000" cy="21082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800"/>
              </a:spcAft>
            </a:pPr>
            <a:r>
              <a:rPr lang="en-US" sz="2000" dirty="0" smtClean="0">
                <a:solidFill>
                  <a:schemeClr val="bg1"/>
                </a:solidFill>
                <a:latin typeface="Arial Black" pitchFamily="34" charset="0"/>
              </a:rPr>
              <a:t>Andrew Rundle, Hilary Sample, Gina Lovasi, Kathryn Neckerman, Karen Lee &amp; Studio X Rio de Janeiro</a:t>
            </a:r>
          </a:p>
          <a:p>
            <a:pPr algn="ctr"/>
            <a:r>
              <a:rPr lang="en-US" sz="1800" dirty="0" smtClean="0">
                <a:solidFill>
                  <a:schemeClr val="bg1"/>
                </a:solidFill>
                <a:latin typeface="Arial Black" pitchFamily="34" charset="0"/>
              </a:rPr>
              <a:t>Mailman School of Public Health &amp; The Graduate School of Architecture,  Planning and Preservation</a:t>
            </a:r>
          </a:p>
          <a:p>
            <a:pPr algn="ctr"/>
            <a:endParaRPr lang="en-US" sz="1800" dirty="0" smtClean="0">
              <a:solidFill>
                <a:schemeClr val="bg1"/>
              </a:solidFill>
              <a:latin typeface="Arial Black" pitchFamily="34" charset="0"/>
            </a:endParaRPr>
          </a:p>
          <a:p>
            <a:pPr algn="ctr"/>
            <a:r>
              <a:rPr lang="en-US" sz="1800" dirty="0" smtClean="0">
                <a:solidFill>
                  <a:schemeClr val="bg1"/>
                </a:solidFill>
                <a:latin typeface="Arial Black" pitchFamily="34" charset="0"/>
              </a:rPr>
              <a:t>Columbia University</a:t>
            </a:r>
            <a:endParaRPr lang="en-US" sz="1800" dirty="0">
              <a:solidFill>
                <a:schemeClr val="bg1"/>
              </a:solidFill>
              <a:latin typeface="Arial Black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480854643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Chart 10"/>
          <p:cNvGraphicFramePr/>
          <p:nvPr/>
        </p:nvGraphicFramePr>
        <p:xfrm>
          <a:off x="487680" y="1381760"/>
          <a:ext cx="8290560" cy="46685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83820" y="107520"/>
            <a:ext cx="897636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FF00"/>
                </a:solidFill>
                <a:latin typeface="Arial Black" pitchFamily="34" charset="0"/>
              </a:rPr>
              <a:t>Weekly Physical Activity is Associated with Neighborhood Walkability</a:t>
            </a:r>
            <a:endParaRPr lang="en-US" dirty="0">
              <a:solidFill>
                <a:srgbClr val="FFFF00"/>
              </a:solidFill>
              <a:latin typeface="Arial Black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392680" y="5654040"/>
            <a:ext cx="55778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Arial Black" pitchFamily="34" charset="0"/>
              </a:rPr>
              <a:t>Neighborhood </a:t>
            </a:r>
            <a:r>
              <a:rPr lang="en-US" sz="2000" dirty="0" err="1" smtClean="0">
                <a:latin typeface="Arial Black" pitchFamily="34" charset="0"/>
              </a:rPr>
              <a:t>Walkability</a:t>
            </a:r>
            <a:r>
              <a:rPr lang="en-US" sz="2000" dirty="0" smtClean="0">
                <a:latin typeface="Arial Black" pitchFamily="34" charset="0"/>
              </a:rPr>
              <a:t> Scale Score</a:t>
            </a:r>
            <a:endParaRPr lang="en-US" sz="2000" dirty="0">
              <a:latin typeface="Arial Black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70560" y="6140880"/>
            <a:ext cx="82143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  <a:latin typeface="Arial Black" pitchFamily="34" charset="0"/>
              </a:rPr>
              <a:t>Results adjusted for gender, age, race/ethnicity and self-rated health, neighborhood household income and homicide rate.</a:t>
            </a:r>
            <a:endParaRPr lang="en-US" sz="1600" dirty="0">
              <a:solidFill>
                <a:schemeClr val="bg1"/>
              </a:solidFill>
              <a:latin typeface="Arial Black" pitchFamily="34" charset="0"/>
            </a:endParaRPr>
          </a:p>
        </p:txBody>
      </p:sp>
      <p:pic>
        <p:nvPicPr>
          <p:cNvPr id="7" name="Picture 6" descr="hull2.png"/>
          <p:cNvPicPr>
            <a:picLocks noChangeAspect="1"/>
          </p:cNvPicPr>
          <p:nvPr/>
        </p:nvPicPr>
        <p:blipFill>
          <a:blip r:embed="rId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844040" y="5562600"/>
            <a:ext cx="565426" cy="4572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="" xmlns:p14="http://schemas.microsoft.com/office/powerpoint/2010/main" val="1271960276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83820"/>
            <a:ext cx="9144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FF00"/>
                </a:solidFill>
                <a:latin typeface="Arial Black" panose="020B0A04020102020204" pitchFamily="34" charset="0"/>
              </a:rPr>
              <a:t>Expanding the Concept of ‘</a:t>
            </a:r>
            <a:r>
              <a:rPr lang="en-US" dirty="0" err="1" smtClean="0">
                <a:solidFill>
                  <a:srgbClr val="FFFF00"/>
                </a:solidFill>
                <a:latin typeface="Arial Black" panose="020B0A04020102020204" pitchFamily="34" charset="0"/>
              </a:rPr>
              <a:t>Walkability</a:t>
            </a:r>
            <a:r>
              <a:rPr lang="en-US" dirty="0" smtClean="0">
                <a:solidFill>
                  <a:srgbClr val="FFFF00"/>
                </a:solidFill>
                <a:latin typeface="Arial Black" panose="020B0A04020102020204" pitchFamily="34" charset="0"/>
              </a:rPr>
              <a:t>’ Beyond Urban Form </a:t>
            </a:r>
            <a:endParaRPr lang="en-US" dirty="0">
              <a:solidFill>
                <a:srgbClr val="FFFF00"/>
              </a:solidFill>
              <a:latin typeface="Arial Black" panose="020B0A04020102020204" pitchFamily="34" charset="0"/>
            </a:endParaRPr>
          </a:p>
        </p:txBody>
      </p:sp>
      <p:sp>
        <p:nvSpPr>
          <p:cNvPr id="7" name="Right Arrow Callout 6"/>
          <p:cNvSpPr/>
          <p:nvPr/>
        </p:nvSpPr>
        <p:spPr bwMode="auto">
          <a:xfrm>
            <a:off x="381000" y="1539240"/>
            <a:ext cx="4587240" cy="4892040"/>
          </a:xfrm>
          <a:prstGeom prst="rightArrowCallout">
            <a:avLst>
              <a:gd name="adj1" fmla="val 8760"/>
              <a:gd name="adj2" fmla="val 10500"/>
              <a:gd name="adj3" fmla="val 16319"/>
              <a:gd name="adj4" fmla="val 74366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11480" y="1667466"/>
            <a:ext cx="3669157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400" dirty="0" err="1" smtClean="0">
                <a:solidFill>
                  <a:srgbClr val="FF0000"/>
                </a:solidFill>
                <a:latin typeface="Arial Black" pitchFamily="34" charset="0"/>
              </a:rPr>
              <a:t>Walkability</a:t>
            </a:r>
            <a:endParaRPr lang="en-US" sz="2400" dirty="0" smtClean="0">
              <a:solidFill>
                <a:srgbClr val="FF0000"/>
              </a:solidFill>
              <a:latin typeface="Arial Black" pitchFamily="34" charset="0"/>
            </a:endParaRPr>
          </a:p>
          <a:p>
            <a:pPr indent="228600">
              <a:spcAft>
                <a:spcPts val="1200"/>
              </a:spcAft>
            </a:pPr>
            <a:r>
              <a:rPr lang="en-US" sz="2400" dirty="0" smtClean="0">
                <a:latin typeface="Arial Black" pitchFamily="34" charset="0"/>
              </a:rPr>
              <a:t>Urban form</a:t>
            </a:r>
          </a:p>
          <a:p>
            <a:pPr indent="228600">
              <a:spcAft>
                <a:spcPts val="1200"/>
              </a:spcAft>
            </a:pPr>
            <a:r>
              <a:rPr lang="en-US" sz="2400" dirty="0" smtClean="0">
                <a:latin typeface="Arial Black" pitchFamily="34" charset="0"/>
              </a:rPr>
              <a:t>Crime</a:t>
            </a:r>
          </a:p>
          <a:p>
            <a:pPr indent="228600">
              <a:spcAft>
                <a:spcPts val="1200"/>
              </a:spcAft>
            </a:pPr>
            <a:r>
              <a:rPr lang="en-US" sz="2400" dirty="0" smtClean="0">
                <a:latin typeface="Arial Black" pitchFamily="34" charset="0"/>
              </a:rPr>
              <a:t>Pedestrian safety</a:t>
            </a:r>
          </a:p>
          <a:p>
            <a:pPr indent="228600">
              <a:spcAft>
                <a:spcPts val="1200"/>
              </a:spcAft>
            </a:pPr>
            <a:r>
              <a:rPr lang="en-US" sz="2400" dirty="0" smtClean="0">
                <a:latin typeface="Arial Black" pitchFamily="34" charset="0"/>
              </a:rPr>
              <a:t>Physical disorder</a:t>
            </a:r>
          </a:p>
          <a:p>
            <a:pPr indent="228600">
              <a:spcAft>
                <a:spcPts val="1200"/>
              </a:spcAft>
            </a:pPr>
            <a:r>
              <a:rPr lang="en-US" sz="2400" dirty="0" smtClean="0">
                <a:latin typeface="Arial Black" pitchFamily="34" charset="0"/>
              </a:rPr>
              <a:t>Aesthetics</a:t>
            </a:r>
          </a:p>
          <a:p>
            <a:pPr indent="228600">
              <a:spcAft>
                <a:spcPts val="1200"/>
              </a:spcAft>
            </a:pPr>
            <a:r>
              <a:rPr lang="en-US" sz="2400" dirty="0" smtClean="0">
                <a:latin typeface="Arial Black" pitchFamily="34" charset="0"/>
              </a:rPr>
              <a:t>Street life</a:t>
            </a:r>
          </a:p>
          <a:p>
            <a:pPr indent="228600">
              <a:spcAft>
                <a:spcPts val="1200"/>
              </a:spcAft>
            </a:pPr>
            <a:r>
              <a:rPr lang="en-US" sz="2400" dirty="0" smtClean="0">
                <a:latin typeface="Arial Black" pitchFamily="34" charset="0"/>
              </a:rPr>
              <a:t>Street trees</a:t>
            </a:r>
          </a:p>
          <a:p>
            <a:pPr indent="228600">
              <a:spcAft>
                <a:spcPts val="1200"/>
              </a:spcAft>
            </a:pPr>
            <a:r>
              <a:rPr lang="en-US" sz="2400" dirty="0" smtClean="0">
                <a:latin typeface="Arial Black" pitchFamily="34" charset="0"/>
              </a:rPr>
              <a:t>Green space</a:t>
            </a:r>
            <a:endParaRPr lang="en-US" sz="2400" dirty="0">
              <a:latin typeface="Arial Black" pitchFamily="34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4953000" y="1173480"/>
            <a:ext cx="3962400" cy="5489112"/>
            <a:chOff x="5273040" y="1356360"/>
            <a:chExt cx="3962400" cy="5489112"/>
          </a:xfrm>
        </p:grpSpPr>
        <p:pic>
          <p:nvPicPr>
            <p:cNvPr id="4" name="Picture 2" descr="D:\gis\projects\doh\gps_accelerometer\graphics\All-GPS-Tracks-NYC-Zoom.jpg"/>
            <p:cNvPicPr>
              <a:picLocks noChangeAspect="1" noChangeArrowheads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="" xmlns:a14="http://schemas.microsoft.com/office/drawing/2010/main"/>
                </a:ext>
              </a:extLst>
            </a:blip>
            <a:srcRect t="-13403"/>
            <a:stretch/>
          </p:blipFill>
          <p:spPr bwMode="auto">
            <a:xfrm>
              <a:off x="5410083" y="1432560"/>
              <a:ext cx="3686861" cy="5412912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bg1"/>
              </a:solidFill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/>
            <p:cNvSpPr txBox="1"/>
            <p:nvPr/>
          </p:nvSpPr>
          <p:spPr>
            <a:xfrm>
              <a:off x="5273040" y="1356360"/>
              <a:ext cx="396240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 smtClean="0">
                  <a:latin typeface="Arial Black" pitchFamily="34" charset="0"/>
                </a:rPr>
                <a:t>Physical Activity </a:t>
              </a:r>
              <a:r>
                <a:rPr lang="en-US" sz="2200" dirty="0" smtClean="0">
                  <a:latin typeface="Arial Black" pitchFamily="34" charset="0"/>
                </a:rPr>
                <a:t>Across </a:t>
              </a:r>
              <a:r>
                <a:rPr lang="en-US" sz="2200" dirty="0" smtClean="0">
                  <a:latin typeface="Arial Black" pitchFamily="34" charset="0"/>
                </a:rPr>
                <a:t>the Health-</a:t>
              </a:r>
              <a:r>
                <a:rPr lang="en-US" sz="2200" dirty="0" err="1" smtClean="0">
                  <a:latin typeface="Arial Black" pitchFamily="34" charset="0"/>
                </a:rPr>
                <a:t>Scape</a:t>
              </a:r>
              <a:endParaRPr lang="en-US" sz="2200" dirty="0">
                <a:latin typeface="Arial Black" pitchFamily="34" charset="0"/>
              </a:endParaRPr>
            </a:p>
          </p:txBody>
        </p:sp>
      </p:grpSp>
    </p:spTree>
    <p:extLst>
      <p:ext uri="{BB962C8B-B14F-4D97-AF65-F5344CB8AC3E}">
        <p14:creationId xmlns="" xmlns:p14="http://schemas.microsoft.com/office/powerpoint/2010/main" val="4268087931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ight Arrow Callout 13"/>
          <p:cNvSpPr/>
          <p:nvPr/>
        </p:nvSpPr>
        <p:spPr bwMode="auto">
          <a:xfrm>
            <a:off x="487680" y="1249680"/>
            <a:ext cx="4434840" cy="5394960"/>
          </a:xfrm>
          <a:prstGeom prst="rightArrowCallout">
            <a:avLst>
              <a:gd name="adj1" fmla="val 11509"/>
              <a:gd name="adj2" fmla="val 13936"/>
              <a:gd name="adj3" fmla="val 16319"/>
              <a:gd name="adj4" fmla="val 64977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pic>
        <p:nvPicPr>
          <p:cNvPr id="1026" name="Picture 2" descr="C:\Users\agr3\Pictures\theUltimateIconBundle 2\theUltimateIconBundle\500 icons - Pixglyphs\64\64Px - 039.png"/>
          <p:cNvPicPr>
            <a:picLocks noChangeAspect="1" noChangeArrowheads="1"/>
          </p:cNvPicPr>
          <p:nvPr/>
        </p:nvPicPr>
        <p:blipFill>
          <a:blip r:embed="rId2" cstate="screen">
            <a:biLevel thresh="50000"/>
          </a:blip>
          <a:srcRect/>
          <a:stretch>
            <a:fillRect/>
          </a:stretch>
        </p:blipFill>
        <p:spPr bwMode="auto">
          <a:xfrm>
            <a:off x="2206625" y="3822383"/>
            <a:ext cx="893968" cy="893968"/>
          </a:xfrm>
          <a:prstGeom prst="rect">
            <a:avLst/>
          </a:prstGeom>
          <a:noFill/>
        </p:spPr>
      </p:pic>
      <p:pic>
        <p:nvPicPr>
          <p:cNvPr id="1027" name="Picture 3" descr="C:\Users\agr3\Pictures\theUltimateIconBundle 2\theUltimateIconBundle\500 icons - Pixglyphs\64\64Px - 262.png"/>
          <p:cNvPicPr>
            <a:picLocks noChangeAspect="1" noChangeArrowheads="1"/>
          </p:cNvPicPr>
          <p:nvPr/>
        </p:nvPicPr>
        <p:blipFill>
          <a:blip r:embed="rId3" cstate="screen">
            <a:biLevel thresh="50000"/>
          </a:blip>
          <a:srcRect/>
          <a:stretch>
            <a:fillRect/>
          </a:stretch>
        </p:blipFill>
        <p:spPr bwMode="auto">
          <a:xfrm>
            <a:off x="2046923" y="5613718"/>
            <a:ext cx="812800" cy="812800"/>
          </a:xfrm>
          <a:prstGeom prst="rect">
            <a:avLst/>
          </a:prstGeom>
          <a:noFill/>
        </p:spPr>
      </p:pic>
      <p:pic>
        <p:nvPicPr>
          <p:cNvPr id="1028" name="Picture 4" descr="C:\Users\agr3\Pictures\theUltimateIconBundle 2\theUltimateIconBundle\Glyph Ocean\01. PNG_icons_4500\Misc-231\48X48\M_13.png"/>
          <p:cNvPicPr>
            <a:picLocks noChangeAspect="1" noChangeArrowheads="1"/>
          </p:cNvPicPr>
          <p:nvPr/>
        </p:nvPicPr>
        <p:blipFill>
          <a:blip r:embed="rId4" cstate="screen">
            <a:biLevel thresh="50000"/>
          </a:blip>
          <a:srcRect/>
          <a:stretch>
            <a:fillRect/>
          </a:stretch>
        </p:blipFill>
        <p:spPr bwMode="auto">
          <a:xfrm>
            <a:off x="1585595" y="3992245"/>
            <a:ext cx="609600" cy="609600"/>
          </a:xfrm>
          <a:prstGeom prst="rect">
            <a:avLst/>
          </a:prstGeom>
          <a:noFill/>
        </p:spPr>
      </p:pic>
      <p:pic>
        <p:nvPicPr>
          <p:cNvPr id="1029" name="Picture 5" descr="C:\Users\agr3\Pictures\theUltimateIconBundle 2\theUltimateIconBundle\Glyph Ocean\01. PNG_icons_4500\food-91\48x48\F_50.png"/>
          <p:cNvPicPr>
            <a:picLocks noChangeAspect="1" noChangeArrowheads="1"/>
          </p:cNvPicPr>
          <p:nvPr/>
        </p:nvPicPr>
        <p:blipFill>
          <a:blip r:embed="rId5" cstate="screen">
            <a:biLevel thresh="50000"/>
          </a:blip>
          <a:srcRect/>
          <a:stretch>
            <a:fillRect/>
          </a:stretch>
        </p:blipFill>
        <p:spPr bwMode="auto">
          <a:xfrm>
            <a:off x="868998" y="5684203"/>
            <a:ext cx="609600" cy="609600"/>
          </a:xfrm>
          <a:prstGeom prst="rect">
            <a:avLst/>
          </a:prstGeom>
          <a:noFill/>
        </p:spPr>
      </p:pic>
      <p:pic>
        <p:nvPicPr>
          <p:cNvPr id="1032" name="Picture 8" descr="C:\Users\agr3\Pictures\theUltimateIconBundle 2\theUltimateIconBundle\Glyph Ocean\01. PNG_icons_4500\UI_308\48x48\UI_267.png"/>
          <p:cNvPicPr>
            <a:picLocks noChangeAspect="1" noChangeArrowheads="1"/>
          </p:cNvPicPr>
          <p:nvPr/>
        </p:nvPicPr>
        <p:blipFill>
          <a:blip r:embed="rId6" cstate="screen">
            <a:biLevel thresh="50000"/>
          </a:blip>
          <a:srcRect/>
          <a:stretch>
            <a:fillRect/>
          </a:stretch>
        </p:blipFill>
        <p:spPr bwMode="auto">
          <a:xfrm>
            <a:off x="906145" y="3977323"/>
            <a:ext cx="609600" cy="609600"/>
          </a:xfrm>
          <a:prstGeom prst="rect">
            <a:avLst/>
          </a:prstGeom>
          <a:noFill/>
        </p:spPr>
      </p:pic>
      <p:pic>
        <p:nvPicPr>
          <p:cNvPr id="1033" name="Picture 9" descr="C:\Users\agr3\Pictures\theUltimateIconBundle 2\theUltimateIconBundle\Glyph Ocean\01. PNG_icons_4500\Weather-80\48x48\W_79.png"/>
          <p:cNvPicPr>
            <a:picLocks noChangeAspect="1" noChangeArrowheads="1"/>
          </p:cNvPicPr>
          <p:nvPr/>
        </p:nvPicPr>
        <p:blipFill>
          <a:blip r:embed="rId7" cstate="screen">
            <a:biLevel thresh="50000"/>
          </a:blip>
          <a:srcRect/>
          <a:stretch>
            <a:fillRect/>
          </a:stretch>
        </p:blipFill>
        <p:spPr bwMode="auto">
          <a:xfrm>
            <a:off x="1492885" y="5752783"/>
            <a:ext cx="609600" cy="609600"/>
          </a:xfrm>
          <a:prstGeom prst="rect">
            <a:avLst/>
          </a:prstGeom>
          <a:noFill/>
        </p:spPr>
      </p:pic>
      <p:pic>
        <p:nvPicPr>
          <p:cNvPr id="1035" name="Picture 11" descr="C:\Users\agr3\Pictures\theUltimateIconBundle 2\theUltimateIconBundle\Glyph Ocean\01. PNG_icons_4500\UI_308\48x48\UI_3.png"/>
          <p:cNvPicPr>
            <a:picLocks noChangeAspect="1" noChangeArrowheads="1"/>
          </p:cNvPicPr>
          <p:nvPr/>
        </p:nvPicPr>
        <p:blipFill>
          <a:blip r:embed="rId8" cstate="screen">
            <a:biLevel thresh="50000"/>
          </a:blip>
          <a:srcRect/>
          <a:stretch>
            <a:fillRect/>
          </a:stretch>
        </p:blipFill>
        <p:spPr bwMode="auto">
          <a:xfrm>
            <a:off x="1630045" y="4846955"/>
            <a:ext cx="609600" cy="609600"/>
          </a:xfrm>
          <a:prstGeom prst="rect">
            <a:avLst/>
          </a:prstGeom>
          <a:noFill/>
        </p:spPr>
      </p:pic>
      <p:pic>
        <p:nvPicPr>
          <p:cNvPr id="15" name="Picture 14" descr="urban_form.jpg"/>
          <p:cNvPicPr>
            <a:picLocks noChangeAspect="1"/>
          </p:cNvPicPr>
          <p:nvPr/>
        </p:nvPicPr>
        <p:blipFill>
          <a:blip r:embed="rId9" cstate="screen">
            <a:lum bright="-62000" contrast="82000"/>
          </a:blip>
          <a:srcRect/>
          <a:stretch>
            <a:fillRect/>
          </a:stretch>
        </p:blipFill>
        <p:spPr>
          <a:xfrm>
            <a:off x="822960" y="1813561"/>
            <a:ext cx="2202262" cy="191719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147" name="Picture 3" descr="C:\Users\agr3\Pictures\theUltimateIconBundle 2\theUltimateIconBundle\Glyph Ocean\01. PNG_icons_4500\HumanInterface-55\48x48\H_14.png"/>
          <p:cNvPicPr>
            <a:picLocks noChangeAspect="1" noChangeArrowheads="1"/>
          </p:cNvPicPr>
          <p:nvPr/>
        </p:nvPicPr>
        <p:blipFill>
          <a:blip r:embed="rId10" cstate="screen">
            <a:biLevel thresh="50000"/>
          </a:blip>
          <a:srcRect/>
          <a:stretch>
            <a:fillRect/>
          </a:stretch>
        </p:blipFill>
        <p:spPr bwMode="auto">
          <a:xfrm>
            <a:off x="2606040" y="5745480"/>
            <a:ext cx="609600" cy="609600"/>
          </a:xfrm>
          <a:prstGeom prst="rect">
            <a:avLst/>
          </a:prstGeom>
          <a:noFill/>
        </p:spPr>
      </p:pic>
      <p:pic>
        <p:nvPicPr>
          <p:cNvPr id="6148" name="Picture 4" descr="C:\Users\agr3\Pictures\theUltimateIconBundle 2\theUltimateIconBundle\Glyph Ocean\01. PNG_icons_4500\Misc-231\48X48\M_69.png"/>
          <p:cNvPicPr>
            <a:picLocks noChangeAspect="1" noChangeArrowheads="1"/>
          </p:cNvPicPr>
          <p:nvPr/>
        </p:nvPicPr>
        <p:blipFill>
          <a:blip r:embed="rId11" cstate="screen">
            <a:biLevel thresh="50000"/>
          </a:blip>
          <a:srcRect/>
          <a:stretch>
            <a:fillRect/>
          </a:stretch>
        </p:blipFill>
        <p:spPr bwMode="auto">
          <a:xfrm>
            <a:off x="2407920" y="4831080"/>
            <a:ext cx="609600" cy="609600"/>
          </a:xfrm>
          <a:prstGeom prst="rect">
            <a:avLst/>
          </a:prstGeom>
          <a:noFill/>
        </p:spPr>
      </p:pic>
      <p:pic>
        <p:nvPicPr>
          <p:cNvPr id="6150" name="Picture 6" descr="http://www.anarchism.net/images/download_ca_black.jpg"/>
          <p:cNvPicPr>
            <a:picLocks noChangeAspect="1" noChangeArrowheads="1"/>
          </p:cNvPicPr>
          <p:nvPr/>
        </p:nvPicPr>
        <p:blipFill>
          <a:blip r:embed="rId12" cstate="screen"/>
          <a:srcRect/>
          <a:stretch>
            <a:fillRect/>
          </a:stretch>
        </p:blipFill>
        <p:spPr bwMode="auto">
          <a:xfrm>
            <a:off x="826135" y="4792662"/>
            <a:ext cx="772160" cy="746760"/>
          </a:xfrm>
          <a:prstGeom prst="rect">
            <a:avLst/>
          </a:prstGeom>
          <a:noFill/>
        </p:spPr>
      </p:pic>
      <p:grpSp>
        <p:nvGrpSpPr>
          <p:cNvPr id="17" name="Group 16"/>
          <p:cNvGrpSpPr/>
          <p:nvPr/>
        </p:nvGrpSpPr>
        <p:grpSpPr>
          <a:xfrm>
            <a:off x="4907280" y="1173480"/>
            <a:ext cx="3992880" cy="5489112"/>
            <a:chOff x="5257800" y="1356360"/>
            <a:chExt cx="3992880" cy="5489112"/>
          </a:xfrm>
        </p:grpSpPr>
        <p:pic>
          <p:nvPicPr>
            <p:cNvPr id="18" name="Picture 2" descr="D:\gis\projects\doh\gps_accelerometer\graphics\All-GPS-Tracks-NYC-Zoom.jpg"/>
            <p:cNvPicPr>
              <a:picLocks noChangeAspect="1" noChangeArrowheads="1"/>
            </p:cNvPicPr>
            <p:nvPr/>
          </p:nvPicPr>
          <p:blipFill rotWithShape="1">
            <a:blip r:embed="rId13" cstate="screen">
              <a:extLst>
                <a:ext uri="{28A0092B-C50C-407E-A947-70E740481C1C}">
                  <a14:useLocalDpi xmlns="" xmlns:a14="http://schemas.microsoft.com/office/drawing/2010/main"/>
                </a:ext>
              </a:extLst>
            </a:blip>
            <a:srcRect t="-13403"/>
            <a:stretch/>
          </p:blipFill>
          <p:spPr bwMode="auto">
            <a:xfrm>
              <a:off x="5410083" y="1432560"/>
              <a:ext cx="3686861" cy="5412912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bg1"/>
              </a:solidFill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/>
            <p:cNvSpPr txBox="1"/>
            <p:nvPr/>
          </p:nvSpPr>
          <p:spPr>
            <a:xfrm>
              <a:off x="5257800" y="1356360"/>
              <a:ext cx="399288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 smtClean="0">
                  <a:latin typeface="Arial Black" pitchFamily="34" charset="0"/>
                </a:rPr>
                <a:t>Physical Activity </a:t>
              </a:r>
              <a:r>
                <a:rPr lang="en-US" sz="2200" dirty="0" smtClean="0">
                  <a:latin typeface="Arial Black" pitchFamily="34" charset="0"/>
                </a:rPr>
                <a:t>Across </a:t>
              </a:r>
              <a:r>
                <a:rPr lang="en-US" sz="2200" dirty="0" smtClean="0">
                  <a:latin typeface="Arial Black" pitchFamily="34" charset="0"/>
                </a:rPr>
                <a:t>the Health-</a:t>
              </a:r>
              <a:r>
                <a:rPr lang="en-US" sz="2200" dirty="0" err="1" smtClean="0">
                  <a:latin typeface="Arial Black" pitchFamily="34" charset="0"/>
                </a:rPr>
                <a:t>Scape</a:t>
              </a:r>
              <a:endParaRPr lang="en-US" sz="2200" dirty="0">
                <a:latin typeface="Arial Black" pitchFamily="34" charset="0"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944880" y="1325880"/>
            <a:ext cx="2194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>
                <a:solidFill>
                  <a:srgbClr val="FF0000"/>
                </a:solidFill>
                <a:latin typeface="Arial Black" pitchFamily="34" charset="0"/>
              </a:rPr>
              <a:t>Walkability</a:t>
            </a:r>
            <a:endParaRPr lang="en-US" sz="2400" dirty="0">
              <a:solidFill>
                <a:srgbClr val="FF0000"/>
              </a:solidFill>
              <a:latin typeface="Arial Black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0" y="83820"/>
            <a:ext cx="9144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FF00"/>
                </a:solidFill>
                <a:latin typeface="Arial Black" panose="020B0A04020102020204" pitchFamily="34" charset="0"/>
              </a:rPr>
              <a:t>Expanding the Concept of ‘</a:t>
            </a:r>
            <a:r>
              <a:rPr lang="en-US" dirty="0" err="1" smtClean="0">
                <a:solidFill>
                  <a:srgbClr val="FFFF00"/>
                </a:solidFill>
                <a:latin typeface="Arial Black" panose="020B0A04020102020204" pitchFamily="34" charset="0"/>
              </a:rPr>
              <a:t>Walkability</a:t>
            </a:r>
            <a:r>
              <a:rPr lang="en-US" dirty="0" smtClean="0">
                <a:solidFill>
                  <a:srgbClr val="FFFF00"/>
                </a:solidFill>
                <a:latin typeface="Arial Black" panose="020B0A04020102020204" pitchFamily="34" charset="0"/>
              </a:rPr>
              <a:t>’ Beyond Urban Form </a:t>
            </a:r>
            <a:endParaRPr lang="en-US" dirty="0">
              <a:solidFill>
                <a:srgbClr val="FFFF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4268087931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51744" y="2765405"/>
            <a:ext cx="6360871" cy="38740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/>
        </p:blipFill>
        <p:spPr bwMode="auto">
          <a:xfrm>
            <a:off x="1251744" y="1189414"/>
            <a:ext cx="6352794" cy="17669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91440" y="76200"/>
            <a:ext cx="894588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FF00"/>
                </a:solidFill>
                <a:latin typeface="Arial Black" panose="020B0A04020102020204" pitchFamily="34" charset="0"/>
              </a:rPr>
              <a:t>Neighborhood Health Effects Research in Resource Constrained Areas</a:t>
            </a:r>
            <a:endParaRPr lang="en-US" dirty="0">
              <a:solidFill>
                <a:srgbClr val="FFFF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186144440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apa de RP com os bairros[4].jpg"/>
          <p:cNvPicPr>
            <a:picLocks/>
          </p:cNvPicPr>
          <p:nvPr/>
        </p:nvPicPr>
        <p:blipFill>
          <a:blip r:embed="rId2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8106" y="2354580"/>
            <a:ext cx="4453128" cy="452243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723636" y="6513398"/>
            <a:ext cx="914399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>
                <a:latin typeface="Arial Black" panose="020B0A04020102020204" pitchFamily="34" charset="0"/>
              </a:rPr>
              <a:t>2013</a:t>
            </a:r>
            <a:endParaRPr lang="en-US" sz="1800" dirty="0">
              <a:latin typeface="Arial Black" panose="020B0A04020102020204" pitchFamily="34" charset="0"/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 bwMode="auto">
          <a:xfrm>
            <a:off x="228600" y="266700"/>
            <a:ext cx="440436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bg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bg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bg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kern="0" dirty="0" smtClean="0">
                <a:solidFill>
                  <a:srgbClr val="FFFF00"/>
                </a:solidFill>
                <a:latin typeface="Arial Black" panose="020B0A04020102020204" pitchFamily="34" charset="0"/>
              </a:rPr>
              <a:t>Rio das </a:t>
            </a:r>
            <a:r>
              <a:rPr lang="en-US" kern="0" dirty="0" err="1" smtClean="0">
                <a:solidFill>
                  <a:srgbClr val="FFFF00"/>
                </a:solidFill>
                <a:latin typeface="Arial Black" panose="020B0A04020102020204" pitchFamily="34" charset="0"/>
              </a:rPr>
              <a:t>Pedras</a:t>
            </a:r>
            <a:r>
              <a:rPr lang="en-US" kern="0" dirty="0" smtClean="0">
                <a:solidFill>
                  <a:srgbClr val="FFFF00"/>
                </a:solidFill>
                <a:latin typeface="Arial Black" panose="020B0A04020102020204" pitchFamily="34" charset="0"/>
              </a:rPr>
              <a:t>,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kern="0" dirty="0" smtClean="0">
                <a:solidFill>
                  <a:srgbClr val="FFFF00"/>
                </a:solidFill>
                <a:latin typeface="Arial Black" panose="020B0A04020102020204" pitchFamily="34" charset="0"/>
              </a:rPr>
              <a:t>Rio de Janeiro,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kern="0" dirty="0" smtClean="0">
                <a:solidFill>
                  <a:srgbClr val="FFFF00"/>
                </a:solidFill>
                <a:latin typeface="Arial Black" panose="020B0A04020102020204" pitchFamily="34" charset="0"/>
              </a:rPr>
              <a:t>Brazil</a:t>
            </a:r>
            <a:endParaRPr lang="en-US" kern="0" dirty="0">
              <a:solidFill>
                <a:srgbClr val="FFFF00"/>
              </a:solidFill>
              <a:latin typeface="Arial Black" panose="020B0A04020102020204" pitchFamily="34" charset="0"/>
            </a:endParaRPr>
          </a:p>
        </p:txBody>
      </p:sp>
      <p:sp>
        <p:nvSpPr>
          <p:cNvPr id="11" name="Content Placeholder 2"/>
          <p:cNvSpPr>
            <a:spLocks noGrp="1"/>
          </p:cNvSpPr>
          <p:nvPr>
            <p:ph idx="4294967295"/>
          </p:nvPr>
        </p:nvSpPr>
        <p:spPr>
          <a:xfrm>
            <a:off x="-166553" y="2011680"/>
            <a:ext cx="5043353" cy="4673595"/>
          </a:xfrm>
          <a:prstGeom prst="rect">
            <a:avLst/>
          </a:prstGeom>
        </p:spPr>
        <p:txBody>
          <a:bodyPr/>
          <a:lstStyle/>
          <a:p>
            <a:pPr marL="800045" lvl="1" indent="-342900"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en-US" sz="2000" dirty="0" smtClean="0">
                <a:latin typeface="Arial Black" panose="020B0A04020102020204" pitchFamily="34" charset="0"/>
              </a:rPr>
              <a:t>A vibrant community home to 63,000+ residents</a:t>
            </a:r>
          </a:p>
          <a:p>
            <a:pPr marL="800045" lvl="1" indent="-342900"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en-US" sz="2000" dirty="0" smtClean="0">
                <a:latin typeface="Arial Black" panose="020B0A04020102020204" pitchFamily="34" charset="0"/>
              </a:rPr>
              <a:t>Infrastructure </a:t>
            </a:r>
            <a:r>
              <a:rPr lang="en-US" sz="2000" dirty="0">
                <a:latin typeface="Arial Black" panose="020B0A04020102020204" pitchFamily="34" charset="0"/>
              </a:rPr>
              <a:t>challenges: </a:t>
            </a:r>
          </a:p>
          <a:p>
            <a:pPr marL="1371600" lvl="2" indent="-457200"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en-US" sz="2000" dirty="0">
                <a:latin typeface="Arial Black" panose="020B0A04020102020204" pitchFamily="34" charset="0"/>
              </a:rPr>
              <a:t>Open sewer</a:t>
            </a:r>
          </a:p>
          <a:p>
            <a:pPr marL="1371600" lvl="2" indent="-457200"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en-US" sz="2000" dirty="0">
                <a:latin typeface="Arial Black" panose="020B0A04020102020204" pitchFamily="34" charset="0"/>
              </a:rPr>
              <a:t>Seasonal flooding</a:t>
            </a:r>
          </a:p>
          <a:p>
            <a:pPr marL="1371600" lvl="2" indent="-457200"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en-US" sz="2000" dirty="0">
                <a:latin typeface="Arial Black" panose="020B0A04020102020204" pitchFamily="34" charset="0"/>
              </a:rPr>
              <a:t>Heavy vehicle traffic</a:t>
            </a:r>
          </a:p>
          <a:p>
            <a:pPr marL="1371600" lvl="2" indent="-457200"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en-US" sz="2000" dirty="0">
                <a:latin typeface="Arial Black" panose="020B0A04020102020204" pitchFamily="34" charset="0"/>
              </a:rPr>
              <a:t>Single health </a:t>
            </a:r>
            <a:r>
              <a:rPr lang="en-US" sz="2000" dirty="0" smtClean="0">
                <a:latin typeface="Arial Black" panose="020B0A04020102020204" pitchFamily="34" charset="0"/>
              </a:rPr>
              <a:t>clinic</a:t>
            </a:r>
            <a:endParaRPr lang="en-US" sz="2000" dirty="0">
              <a:latin typeface="Arial Black" panose="020B0A04020102020204" pitchFamily="34" charset="0"/>
            </a:endParaRPr>
          </a:p>
          <a:p>
            <a:pPr marL="1371600" lvl="2" indent="-457200"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en-US" sz="2000" dirty="0" smtClean="0">
                <a:latin typeface="Arial Black" panose="020B0A04020102020204" pitchFamily="34" charset="0"/>
              </a:rPr>
              <a:t>No official addresses</a:t>
            </a:r>
          </a:p>
          <a:p>
            <a:pPr marL="1371600" lvl="2" indent="-457200"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en-US" sz="2000" dirty="0" smtClean="0">
                <a:latin typeface="Arial Black" panose="020B0A04020102020204" pitchFamily="34" charset="0"/>
              </a:rPr>
              <a:t>Informal </a:t>
            </a:r>
            <a:r>
              <a:rPr lang="en-US" sz="2000" dirty="0">
                <a:latin typeface="Arial Black" panose="020B0A04020102020204" pitchFamily="34" charset="0"/>
              </a:rPr>
              <a:t>access to </a:t>
            </a:r>
            <a:r>
              <a:rPr lang="en-US" sz="2000" dirty="0" smtClean="0">
                <a:latin typeface="Arial Black" panose="020B0A04020102020204" pitchFamily="34" charset="0"/>
              </a:rPr>
              <a:t>city services</a:t>
            </a:r>
          </a:p>
          <a:p>
            <a:pPr marL="808038" lvl="1" indent="-350838"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en-US" sz="2000" dirty="0" smtClean="0">
                <a:latin typeface="Arial Black" panose="020B0A04020102020204" pitchFamily="34" charset="0"/>
              </a:rPr>
              <a:t>Militia provide services    and order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4709160" y="371139"/>
            <a:ext cx="4456834" cy="1990559"/>
            <a:chOff x="4267200" y="218739"/>
            <a:chExt cx="4456834" cy="1990559"/>
          </a:xfrm>
        </p:grpSpPr>
        <p:pic>
          <p:nvPicPr>
            <p:cNvPr id="16" name="Picture 2"/>
            <p:cNvPicPr>
              <a:picLocks noChangeAspect="1" noChangeArrowheads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="" xmlns:a14="http://schemas.microsoft.com/office/drawing/2010/main"/>
                </a:ext>
              </a:extLst>
            </a:blip>
            <a:srcRect l="33550" b="13127"/>
            <a:stretch/>
          </p:blipFill>
          <p:spPr bwMode="auto">
            <a:xfrm>
              <a:off x="4267200" y="218739"/>
              <a:ext cx="4456834" cy="19864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8" name="TextBox 17"/>
            <p:cNvSpPr txBox="1"/>
            <p:nvPr/>
          </p:nvSpPr>
          <p:spPr>
            <a:xfrm>
              <a:off x="4276396" y="1824726"/>
              <a:ext cx="914399" cy="369332"/>
            </a:xfrm>
            <a:prstGeom prst="rect">
              <a:avLst/>
            </a:prstGeom>
            <a:solidFill>
              <a:schemeClr val="bg1">
                <a:lumMod val="95000"/>
                <a:alpha val="7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 smtClean="0">
                  <a:latin typeface="Arial Black" panose="020B0A04020102020204" pitchFamily="34" charset="0"/>
                </a:rPr>
                <a:t>1984</a:t>
              </a:r>
              <a:endParaRPr lang="en-US" sz="1800" dirty="0">
                <a:latin typeface="Arial Black" panose="020B0A04020102020204" pitchFamily="34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531428" y="1839966"/>
              <a:ext cx="914399" cy="369332"/>
            </a:xfrm>
            <a:prstGeom prst="rect">
              <a:avLst/>
            </a:prstGeom>
            <a:solidFill>
              <a:schemeClr val="bg1">
                <a:lumMod val="95000"/>
                <a:alpha val="7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 smtClean="0">
                  <a:latin typeface="Arial Black" panose="020B0A04020102020204" pitchFamily="34" charset="0"/>
                </a:rPr>
                <a:t>1990</a:t>
              </a:r>
              <a:endParaRPr lang="en-US" sz="1800" dirty="0">
                <a:latin typeface="Arial Black" panose="020B0A04020102020204" pitchFamily="34" charset="0"/>
              </a:endParaRPr>
            </a:p>
          </p:txBody>
        </p:sp>
        <p:sp>
          <p:nvSpPr>
            <p:cNvPr id="13" name="Freeform 12"/>
            <p:cNvSpPr/>
            <p:nvPr/>
          </p:nvSpPr>
          <p:spPr bwMode="auto">
            <a:xfrm>
              <a:off x="5237480" y="472440"/>
              <a:ext cx="858520" cy="833120"/>
            </a:xfrm>
            <a:custGeom>
              <a:avLst/>
              <a:gdLst>
                <a:gd name="connsiteX0" fmla="*/ 243840 w 858520"/>
                <a:gd name="connsiteY0" fmla="*/ 833120 h 833120"/>
                <a:gd name="connsiteX1" fmla="*/ 0 w 858520"/>
                <a:gd name="connsiteY1" fmla="*/ 350520 h 833120"/>
                <a:gd name="connsiteX2" fmla="*/ 487680 w 858520"/>
                <a:gd name="connsiteY2" fmla="*/ 0 h 833120"/>
                <a:gd name="connsiteX3" fmla="*/ 858520 w 858520"/>
                <a:gd name="connsiteY3" fmla="*/ 142240 h 833120"/>
                <a:gd name="connsiteX4" fmla="*/ 858520 w 858520"/>
                <a:gd name="connsiteY4" fmla="*/ 142240 h 833120"/>
                <a:gd name="connsiteX5" fmla="*/ 594360 w 858520"/>
                <a:gd name="connsiteY5" fmla="*/ 355600 h 833120"/>
                <a:gd name="connsiteX6" fmla="*/ 675640 w 858520"/>
                <a:gd name="connsiteY6" fmla="*/ 487680 h 833120"/>
                <a:gd name="connsiteX7" fmla="*/ 243840 w 858520"/>
                <a:gd name="connsiteY7" fmla="*/ 833120 h 833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58520" h="833120">
                  <a:moveTo>
                    <a:pt x="243840" y="833120"/>
                  </a:moveTo>
                  <a:lnTo>
                    <a:pt x="0" y="350520"/>
                  </a:lnTo>
                  <a:lnTo>
                    <a:pt x="487680" y="0"/>
                  </a:lnTo>
                  <a:lnTo>
                    <a:pt x="858520" y="142240"/>
                  </a:lnTo>
                  <a:lnTo>
                    <a:pt x="858520" y="142240"/>
                  </a:lnTo>
                  <a:lnTo>
                    <a:pt x="594360" y="355600"/>
                  </a:lnTo>
                  <a:lnTo>
                    <a:pt x="675640" y="487680"/>
                  </a:lnTo>
                  <a:lnTo>
                    <a:pt x="243840" y="833120"/>
                  </a:lnTo>
                  <a:close/>
                </a:path>
              </a:pathLst>
            </a:custGeom>
            <a:noFill/>
            <a:ln w="25400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4" name="Freeform 13"/>
            <p:cNvSpPr/>
            <p:nvPr/>
          </p:nvSpPr>
          <p:spPr bwMode="auto">
            <a:xfrm>
              <a:off x="6720840" y="742950"/>
              <a:ext cx="1249680" cy="1249680"/>
            </a:xfrm>
            <a:custGeom>
              <a:avLst/>
              <a:gdLst>
                <a:gd name="connsiteX0" fmla="*/ 133350 w 1249680"/>
                <a:gd name="connsiteY0" fmla="*/ 1028700 h 1249680"/>
                <a:gd name="connsiteX1" fmla="*/ 0 w 1249680"/>
                <a:gd name="connsiteY1" fmla="*/ 857250 h 1249680"/>
                <a:gd name="connsiteX2" fmla="*/ 68580 w 1249680"/>
                <a:gd name="connsiteY2" fmla="*/ 807720 h 1249680"/>
                <a:gd name="connsiteX3" fmla="*/ 45720 w 1249680"/>
                <a:gd name="connsiteY3" fmla="*/ 769620 h 1249680"/>
                <a:gd name="connsiteX4" fmla="*/ 80010 w 1249680"/>
                <a:gd name="connsiteY4" fmla="*/ 727710 h 1249680"/>
                <a:gd name="connsiteX5" fmla="*/ 68580 w 1249680"/>
                <a:gd name="connsiteY5" fmla="*/ 685800 h 1249680"/>
                <a:gd name="connsiteX6" fmla="*/ 377190 w 1249680"/>
                <a:gd name="connsiteY6" fmla="*/ 438150 h 1249680"/>
                <a:gd name="connsiteX7" fmla="*/ 278130 w 1249680"/>
                <a:gd name="connsiteY7" fmla="*/ 278130 h 1249680"/>
                <a:gd name="connsiteX8" fmla="*/ 228600 w 1249680"/>
                <a:gd name="connsiteY8" fmla="*/ 137160 h 1249680"/>
                <a:gd name="connsiteX9" fmla="*/ 209550 w 1249680"/>
                <a:gd name="connsiteY9" fmla="*/ 3810 h 1249680"/>
                <a:gd name="connsiteX10" fmla="*/ 289560 w 1249680"/>
                <a:gd name="connsiteY10" fmla="*/ 0 h 1249680"/>
                <a:gd name="connsiteX11" fmla="*/ 316230 w 1249680"/>
                <a:gd name="connsiteY11" fmla="*/ 121920 h 1249680"/>
                <a:gd name="connsiteX12" fmla="*/ 388620 w 1249680"/>
                <a:gd name="connsiteY12" fmla="*/ 270510 h 1249680"/>
                <a:gd name="connsiteX13" fmla="*/ 468630 w 1249680"/>
                <a:gd name="connsiteY13" fmla="*/ 388620 h 1249680"/>
                <a:gd name="connsiteX14" fmla="*/ 887730 w 1249680"/>
                <a:gd name="connsiteY14" fmla="*/ 7620 h 1249680"/>
                <a:gd name="connsiteX15" fmla="*/ 937260 w 1249680"/>
                <a:gd name="connsiteY15" fmla="*/ 26670 h 1249680"/>
                <a:gd name="connsiteX16" fmla="*/ 1002030 w 1249680"/>
                <a:gd name="connsiteY16" fmla="*/ 19050 h 1249680"/>
                <a:gd name="connsiteX17" fmla="*/ 1249680 w 1249680"/>
                <a:gd name="connsiteY17" fmla="*/ 156210 h 1249680"/>
                <a:gd name="connsiteX18" fmla="*/ 1047750 w 1249680"/>
                <a:gd name="connsiteY18" fmla="*/ 331470 h 1249680"/>
                <a:gd name="connsiteX19" fmla="*/ 1097280 w 1249680"/>
                <a:gd name="connsiteY19" fmla="*/ 422910 h 1249680"/>
                <a:gd name="connsiteX20" fmla="*/ 1082040 w 1249680"/>
                <a:gd name="connsiteY20" fmla="*/ 480060 h 1249680"/>
                <a:gd name="connsiteX21" fmla="*/ 963930 w 1249680"/>
                <a:gd name="connsiteY21" fmla="*/ 598170 h 1249680"/>
                <a:gd name="connsiteX22" fmla="*/ 883920 w 1249680"/>
                <a:gd name="connsiteY22" fmla="*/ 659130 h 1249680"/>
                <a:gd name="connsiteX23" fmla="*/ 735330 w 1249680"/>
                <a:gd name="connsiteY23" fmla="*/ 834390 h 1249680"/>
                <a:gd name="connsiteX24" fmla="*/ 948690 w 1249680"/>
                <a:gd name="connsiteY24" fmla="*/ 1219200 h 1249680"/>
                <a:gd name="connsiteX25" fmla="*/ 906780 w 1249680"/>
                <a:gd name="connsiteY25" fmla="*/ 1249680 h 1249680"/>
                <a:gd name="connsiteX26" fmla="*/ 784860 w 1249680"/>
                <a:gd name="connsiteY26" fmla="*/ 1047750 h 1249680"/>
                <a:gd name="connsiteX27" fmla="*/ 727710 w 1249680"/>
                <a:gd name="connsiteY27" fmla="*/ 861060 h 1249680"/>
                <a:gd name="connsiteX28" fmla="*/ 582930 w 1249680"/>
                <a:gd name="connsiteY28" fmla="*/ 662940 h 1249680"/>
                <a:gd name="connsiteX29" fmla="*/ 392430 w 1249680"/>
                <a:gd name="connsiteY29" fmla="*/ 861060 h 1249680"/>
                <a:gd name="connsiteX30" fmla="*/ 243840 w 1249680"/>
                <a:gd name="connsiteY30" fmla="*/ 975360 h 1249680"/>
                <a:gd name="connsiteX0" fmla="*/ 133350 w 1249680"/>
                <a:gd name="connsiteY0" fmla="*/ 1028700 h 1249680"/>
                <a:gd name="connsiteX1" fmla="*/ 0 w 1249680"/>
                <a:gd name="connsiteY1" fmla="*/ 857250 h 1249680"/>
                <a:gd name="connsiteX2" fmla="*/ 68580 w 1249680"/>
                <a:gd name="connsiteY2" fmla="*/ 807720 h 1249680"/>
                <a:gd name="connsiteX3" fmla="*/ 45720 w 1249680"/>
                <a:gd name="connsiteY3" fmla="*/ 769620 h 1249680"/>
                <a:gd name="connsiteX4" fmla="*/ 80010 w 1249680"/>
                <a:gd name="connsiteY4" fmla="*/ 727710 h 1249680"/>
                <a:gd name="connsiteX5" fmla="*/ 68580 w 1249680"/>
                <a:gd name="connsiteY5" fmla="*/ 685800 h 1249680"/>
                <a:gd name="connsiteX6" fmla="*/ 377190 w 1249680"/>
                <a:gd name="connsiteY6" fmla="*/ 438150 h 1249680"/>
                <a:gd name="connsiteX7" fmla="*/ 278130 w 1249680"/>
                <a:gd name="connsiteY7" fmla="*/ 278130 h 1249680"/>
                <a:gd name="connsiteX8" fmla="*/ 228600 w 1249680"/>
                <a:gd name="connsiteY8" fmla="*/ 137160 h 1249680"/>
                <a:gd name="connsiteX9" fmla="*/ 209550 w 1249680"/>
                <a:gd name="connsiteY9" fmla="*/ 3810 h 1249680"/>
                <a:gd name="connsiteX10" fmla="*/ 289560 w 1249680"/>
                <a:gd name="connsiteY10" fmla="*/ 0 h 1249680"/>
                <a:gd name="connsiteX11" fmla="*/ 316230 w 1249680"/>
                <a:gd name="connsiteY11" fmla="*/ 121920 h 1249680"/>
                <a:gd name="connsiteX12" fmla="*/ 388620 w 1249680"/>
                <a:gd name="connsiteY12" fmla="*/ 270510 h 1249680"/>
                <a:gd name="connsiteX13" fmla="*/ 468630 w 1249680"/>
                <a:gd name="connsiteY13" fmla="*/ 388620 h 1249680"/>
                <a:gd name="connsiteX14" fmla="*/ 887730 w 1249680"/>
                <a:gd name="connsiteY14" fmla="*/ 7620 h 1249680"/>
                <a:gd name="connsiteX15" fmla="*/ 937260 w 1249680"/>
                <a:gd name="connsiteY15" fmla="*/ 26670 h 1249680"/>
                <a:gd name="connsiteX16" fmla="*/ 1002030 w 1249680"/>
                <a:gd name="connsiteY16" fmla="*/ 19050 h 1249680"/>
                <a:gd name="connsiteX17" fmla="*/ 1249680 w 1249680"/>
                <a:gd name="connsiteY17" fmla="*/ 156210 h 1249680"/>
                <a:gd name="connsiteX18" fmla="*/ 1047750 w 1249680"/>
                <a:gd name="connsiteY18" fmla="*/ 331470 h 1249680"/>
                <a:gd name="connsiteX19" fmla="*/ 1097280 w 1249680"/>
                <a:gd name="connsiteY19" fmla="*/ 422910 h 1249680"/>
                <a:gd name="connsiteX20" fmla="*/ 1082040 w 1249680"/>
                <a:gd name="connsiteY20" fmla="*/ 480060 h 1249680"/>
                <a:gd name="connsiteX21" fmla="*/ 963930 w 1249680"/>
                <a:gd name="connsiteY21" fmla="*/ 598170 h 1249680"/>
                <a:gd name="connsiteX22" fmla="*/ 883920 w 1249680"/>
                <a:gd name="connsiteY22" fmla="*/ 659130 h 1249680"/>
                <a:gd name="connsiteX23" fmla="*/ 735330 w 1249680"/>
                <a:gd name="connsiteY23" fmla="*/ 834390 h 1249680"/>
                <a:gd name="connsiteX24" fmla="*/ 948690 w 1249680"/>
                <a:gd name="connsiteY24" fmla="*/ 1219200 h 1249680"/>
                <a:gd name="connsiteX25" fmla="*/ 906780 w 1249680"/>
                <a:gd name="connsiteY25" fmla="*/ 1249680 h 1249680"/>
                <a:gd name="connsiteX26" fmla="*/ 784860 w 1249680"/>
                <a:gd name="connsiteY26" fmla="*/ 1047750 h 1249680"/>
                <a:gd name="connsiteX27" fmla="*/ 727710 w 1249680"/>
                <a:gd name="connsiteY27" fmla="*/ 861060 h 1249680"/>
                <a:gd name="connsiteX28" fmla="*/ 582930 w 1249680"/>
                <a:gd name="connsiteY28" fmla="*/ 662940 h 1249680"/>
                <a:gd name="connsiteX29" fmla="*/ 392430 w 1249680"/>
                <a:gd name="connsiteY29" fmla="*/ 861060 h 1249680"/>
                <a:gd name="connsiteX30" fmla="*/ 243840 w 1249680"/>
                <a:gd name="connsiteY30" fmla="*/ 975360 h 1249680"/>
                <a:gd name="connsiteX31" fmla="*/ 133350 w 1249680"/>
                <a:gd name="connsiteY31" fmla="*/ 1028700 h 1249680"/>
                <a:gd name="connsiteX0" fmla="*/ 133350 w 1249680"/>
                <a:gd name="connsiteY0" fmla="*/ 1028700 h 1249680"/>
                <a:gd name="connsiteX1" fmla="*/ 0 w 1249680"/>
                <a:gd name="connsiteY1" fmla="*/ 857250 h 1249680"/>
                <a:gd name="connsiteX2" fmla="*/ 68580 w 1249680"/>
                <a:gd name="connsiteY2" fmla="*/ 807720 h 1249680"/>
                <a:gd name="connsiteX3" fmla="*/ 45720 w 1249680"/>
                <a:gd name="connsiteY3" fmla="*/ 769620 h 1249680"/>
                <a:gd name="connsiteX4" fmla="*/ 80010 w 1249680"/>
                <a:gd name="connsiteY4" fmla="*/ 727710 h 1249680"/>
                <a:gd name="connsiteX5" fmla="*/ 68580 w 1249680"/>
                <a:gd name="connsiteY5" fmla="*/ 685800 h 1249680"/>
                <a:gd name="connsiteX6" fmla="*/ 377190 w 1249680"/>
                <a:gd name="connsiteY6" fmla="*/ 438150 h 1249680"/>
                <a:gd name="connsiteX7" fmla="*/ 278130 w 1249680"/>
                <a:gd name="connsiteY7" fmla="*/ 278130 h 1249680"/>
                <a:gd name="connsiteX8" fmla="*/ 228600 w 1249680"/>
                <a:gd name="connsiteY8" fmla="*/ 137160 h 1249680"/>
                <a:gd name="connsiteX9" fmla="*/ 209550 w 1249680"/>
                <a:gd name="connsiteY9" fmla="*/ 3810 h 1249680"/>
                <a:gd name="connsiteX10" fmla="*/ 289560 w 1249680"/>
                <a:gd name="connsiteY10" fmla="*/ 0 h 1249680"/>
                <a:gd name="connsiteX11" fmla="*/ 316230 w 1249680"/>
                <a:gd name="connsiteY11" fmla="*/ 121920 h 1249680"/>
                <a:gd name="connsiteX12" fmla="*/ 388620 w 1249680"/>
                <a:gd name="connsiteY12" fmla="*/ 270510 h 1249680"/>
                <a:gd name="connsiteX13" fmla="*/ 468630 w 1249680"/>
                <a:gd name="connsiteY13" fmla="*/ 388620 h 1249680"/>
                <a:gd name="connsiteX14" fmla="*/ 887730 w 1249680"/>
                <a:gd name="connsiteY14" fmla="*/ 7620 h 1249680"/>
                <a:gd name="connsiteX15" fmla="*/ 937260 w 1249680"/>
                <a:gd name="connsiteY15" fmla="*/ 26670 h 1249680"/>
                <a:gd name="connsiteX16" fmla="*/ 1002030 w 1249680"/>
                <a:gd name="connsiteY16" fmla="*/ 19050 h 1249680"/>
                <a:gd name="connsiteX17" fmla="*/ 1249680 w 1249680"/>
                <a:gd name="connsiteY17" fmla="*/ 156210 h 1249680"/>
                <a:gd name="connsiteX18" fmla="*/ 1047750 w 1249680"/>
                <a:gd name="connsiteY18" fmla="*/ 331470 h 1249680"/>
                <a:gd name="connsiteX19" fmla="*/ 1097280 w 1249680"/>
                <a:gd name="connsiteY19" fmla="*/ 422910 h 1249680"/>
                <a:gd name="connsiteX20" fmla="*/ 1082040 w 1249680"/>
                <a:gd name="connsiteY20" fmla="*/ 480060 h 1249680"/>
                <a:gd name="connsiteX21" fmla="*/ 963930 w 1249680"/>
                <a:gd name="connsiteY21" fmla="*/ 598170 h 1249680"/>
                <a:gd name="connsiteX22" fmla="*/ 883920 w 1249680"/>
                <a:gd name="connsiteY22" fmla="*/ 659130 h 1249680"/>
                <a:gd name="connsiteX23" fmla="*/ 735330 w 1249680"/>
                <a:gd name="connsiteY23" fmla="*/ 834390 h 1249680"/>
                <a:gd name="connsiteX24" fmla="*/ 948690 w 1249680"/>
                <a:gd name="connsiteY24" fmla="*/ 1219200 h 1249680"/>
                <a:gd name="connsiteX25" fmla="*/ 906780 w 1249680"/>
                <a:gd name="connsiteY25" fmla="*/ 1249680 h 1249680"/>
                <a:gd name="connsiteX26" fmla="*/ 784860 w 1249680"/>
                <a:gd name="connsiteY26" fmla="*/ 1047750 h 1249680"/>
                <a:gd name="connsiteX27" fmla="*/ 697230 w 1249680"/>
                <a:gd name="connsiteY27" fmla="*/ 876300 h 1249680"/>
                <a:gd name="connsiteX28" fmla="*/ 582930 w 1249680"/>
                <a:gd name="connsiteY28" fmla="*/ 662940 h 1249680"/>
                <a:gd name="connsiteX29" fmla="*/ 392430 w 1249680"/>
                <a:gd name="connsiteY29" fmla="*/ 861060 h 1249680"/>
                <a:gd name="connsiteX30" fmla="*/ 243840 w 1249680"/>
                <a:gd name="connsiteY30" fmla="*/ 975360 h 1249680"/>
                <a:gd name="connsiteX31" fmla="*/ 133350 w 1249680"/>
                <a:gd name="connsiteY31" fmla="*/ 1028700 h 1249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249680" h="1249680">
                  <a:moveTo>
                    <a:pt x="133350" y="1028700"/>
                  </a:moveTo>
                  <a:lnTo>
                    <a:pt x="0" y="857250"/>
                  </a:lnTo>
                  <a:lnTo>
                    <a:pt x="68580" y="807720"/>
                  </a:lnTo>
                  <a:lnTo>
                    <a:pt x="45720" y="769620"/>
                  </a:lnTo>
                  <a:lnTo>
                    <a:pt x="80010" y="727710"/>
                  </a:lnTo>
                  <a:lnTo>
                    <a:pt x="68580" y="685800"/>
                  </a:lnTo>
                  <a:lnTo>
                    <a:pt x="377190" y="438150"/>
                  </a:lnTo>
                  <a:lnTo>
                    <a:pt x="278130" y="278130"/>
                  </a:lnTo>
                  <a:lnTo>
                    <a:pt x="228600" y="137160"/>
                  </a:lnTo>
                  <a:lnTo>
                    <a:pt x="209550" y="3810"/>
                  </a:lnTo>
                  <a:lnTo>
                    <a:pt x="289560" y="0"/>
                  </a:lnTo>
                  <a:lnTo>
                    <a:pt x="316230" y="121920"/>
                  </a:lnTo>
                  <a:lnTo>
                    <a:pt x="388620" y="270510"/>
                  </a:lnTo>
                  <a:lnTo>
                    <a:pt x="468630" y="388620"/>
                  </a:lnTo>
                  <a:lnTo>
                    <a:pt x="887730" y="7620"/>
                  </a:lnTo>
                  <a:lnTo>
                    <a:pt x="937260" y="26670"/>
                  </a:lnTo>
                  <a:lnTo>
                    <a:pt x="1002030" y="19050"/>
                  </a:lnTo>
                  <a:lnTo>
                    <a:pt x="1249680" y="156210"/>
                  </a:lnTo>
                  <a:lnTo>
                    <a:pt x="1047750" y="331470"/>
                  </a:lnTo>
                  <a:lnTo>
                    <a:pt x="1097280" y="422910"/>
                  </a:lnTo>
                  <a:lnTo>
                    <a:pt x="1082040" y="480060"/>
                  </a:lnTo>
                  <a:lnTo>
                    <a:pt x="963930" y="598170"/>
                  </a:lnTo>
                  <a:lnTo>
                    <a:pt x="883920" y="659130"/>
                  </a:lnTo>
                  <a:lnTo>
                    <a:pt x="735330" y="834390"/>
                  </a:lnTo>
                  <a:lnTo>
                    <a:pt x="948690" y="1219200"/>
                  </a:lnTo>
                  <a:lnTo>
                    <a:pt x="906780" y="1249680"/>
                  </a:lnTo>
                  <a:lnTo>
                    <a:pt x="784860" y="1047750"/>
                  </a:lnTo>
                  <a:lnTo>
                    <a:pt x="697230" y="876300"/>
                  </a:lnTo>
                  <a:lnTo>
                    <a:pt x="582930" y="662940"/>
                  </a:lnTo>
                  <a:lnTo>
                    <a:pt x="392430" y="861060"/>
                  </a:lnTo>
                  <a:lnTo>
                    <a:pt x="243840" y="975360"/>
                  </a:lnTo>
                  <a:lnTo>
                    <a:pt x="133350" y="1028700"/>
                  </a:lnTo>
                  <a:close/>
                </a:path>
              </a:pathLst>
            </a:custGeom>
            <a:noFill/>
            <a:ln w="25400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</p:grpSp>
    </p:spTree>
    <p:extLst>
      <p:ext uri="{BB962C8B-B14F-4D97-AF65-F5344CB8AC3E}">
        <p14:creationId xmlns="" xmlns:p14="http://schemas.microsoft.com/office/powerpoint/2010/main" val="2553862002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43840" y="213360"/>
            <a:ext cx="85191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FF00"/>
                </a:solidFill>
                <a:latin typeface="Arial Black" pitchFamily="34" charset="0"/>
              </a:rPr>
              <a:t>Design Studios for Rio das </a:t>
            </a:r>
            <a:r>
              <a:rPr lang="en-US" dirty="0" err="1" smtClean="0">
                <a:solidFill>
                  <a:srgbClr val="FFFF00"/>
                </a:solidFill>
                <a:latin typeface="Arial Black" pitchFamily="34" charset="0"/>
              </a:rPr>
              <a:t>Pedras</a:t>
            </a:r>
            <a:endParaRPr lang="en-US" dirty="0">
              <a:solidFill>
                <a:srgbClr val="FFFF00"/>
              </a:solidFill>
              <a:latin typeface="Arial Black" pitchFamily="34" charset="0"/>
            </a:endParaRPr>
          </a:p>
        </p:txBody>
      </p:sp>
      <p:pic>
        <p:nvPicPr>
          <p:cNvPr id="1026" name="Picture 2" descr="C:\Spider_oak\lectures\RdP_Raul_Smith_011515-283.jpg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31532" y="1008994"/>
            <a:ext cx="5963248" cy="582099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</p:pic>
      <p:pic>
        <p:nvPicPr>
          <p:cNvPr id="1027" name="Picture 3" descr="C:\Spider_oak\lectures\RdP_Raul_Smith_011515-185.jpg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5959365" y="3888138"/>
            <a:ext cx="3147293" cy="2926080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</p:pic>
      <p:pic>
        <p:nvPicPr>
          <p:cNvPr id="1030" name="Picture 6" descr="C:\Spider_oak\lectures\RdP_Raul_Smith_011515-272.jpg"/>
          <p:cNvPicPr>
            <a:picLocks noChangeAspect="1" noChangeArrowheads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5943599" y="1008468"/>
            <a:ext cx="3168869" cy="2850871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</p:pic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RdP_Raul_Smith_011515-29.jpg"/>
          <p:cNvPicPr>
            <a:picLocks noChangeAspect="1"/>
          </p:cNvPicPr>
          <p:nvPr/>
        </p:nvPicPr>
        <p:blipFill>
          <a:blip r:embed="rId2" cstate="screen"/>
          <a:srcRect/>
          <a:stretch>
            <a:fillRect/>
          </a:stretch>
        </p:blipFill>
        <p:spPr>
          <a:xfrm>
            <a:off x="-9447" y="1249680"/>
            <a:ext cx="4590893" cy="56083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91440"/>
            <a:ext cx="9144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FF00"/>
                </a:solidFill>
                <a:latin typeface="Arial Black" pitchFamily="34" charset="0"/>
              </a:rPr>
              <a:t>Testing, Adapting and Deploying Our Methods in Rio das </a:t>
            </a:r>
            <a:r>
              <a:rPr lang="en-US" dirty="0" err="1" smtClean="0">
                <a:solidFill>
                  <a:srgbClr val="FFFF00"/>
                </a:solidFill>
                <a:latin typeface="Arial Black" pitchFamily="34" charset="0"/>
              </a:rPr>
              <a:t>Pedras</a:t>
            </a:r>
            <a:endParaRPr lang="en-US" dirty="0">
              <a:solidFill>
                <a:srgbClr val="FFFF00"/>
              </a:solidFill>
              <a:latin typeface="Arial Black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770120" y="1249680"/>
            <a:ext cx="4084320" cy="57477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500"/>
              </a:spcAft>
            </a:pPr>
            <a:r>
              <a:rPr lang="en-US" sz="2000" dirty="0" smtClean="0">
                <a:solidFill>
                  <a:schemeClr val="bg1"/>
                </a:solidFill>
                <a:latin typeface="Arial Black" pitchFamily="34" charset="0"/>
              </a:rPr>
              <a:t>Population health surveys</a:t>
            </a:r>
          </a:p>
          <a:p>
            <a:pPr>
              <a:spcAft>
                <a:spcPts val="1500"/>
              </a:spcAft>
            </a:pPr>
            <a:r>
              <a:rPr lang="en-US" sz="2000" dirty="0" smtClean="0">
                <a:solidFill>
                  <a:schemeClr val="bg1"/>
                </a:solidFill>
                <a:latin typeface="Arial Black" pitchFamily="34" charset="0"/>
              </a:rPr>
              <a:t>Qualitative interviews</a:t>
            </a:r>
          </a:p>
          <a:p>
            <a:pPr>
              <a:spcAft>
                <a:spcPts val="1500"/>
              </a:spcAft>
            </a:pPr>
            <a:r>
              <a:rPr lang="en-US" sz="2000" dirty="0" smtClean="0">
                <a:solidFill>
                  <a:schemeClr val="bg1"/>
                </a:solidFill>
                <a:latin typeface="Arial Black" pitchFamily="34" charset="0"/>
              </a:rPr>
              <a:t>Mobility studies (GPS/GIS)</a:t>
            </a:r>
          </a:p>
          <a:p>
            <a:pPr>
              <a:spcAft>
                <a:spcPts val="1500"/>
              </a:spcAft>
            </a:pPr>
            <a:r>
              <a:rPr lang="en-US" sz="2000" dirty="0" smtClean="0">
                <a:solidFill>
                  <a:schemeClr val="bg1"/>
                </a:solidFill>
                <a:latin typeface="Arial Black" pitchFamily="34" charset="0"/>
              </a:rPr>
              <a:t>Systematic Social Observation/Neighborhood Audits</a:t>
            </a:r>
          </a:p>
          <a:p>
            <a:pPr>
              <a:spcAft>
                <a:spcPts val="1500"/>
              </a:spcAft>
            </a:pPr>
            <a:r>
              <a:rPr lang="en-US" sz="2000" dirty="0" err="1" smtClean="0">
                <a:solidFill>
                  <a:schemeClr val="bg1"/>
                </a:solidFill>
                <a:latin typeface="Arial Black" pitchFamily="34" charset="0"/>
              </a:rPr>
              <a:t>Biospecimen</a:t>
            </a:r>
            <a:r>
              <a:rPr lang="en-US" sz="2000" dirty="0" smtClean="0">
                <a:solidFill>
                  <a:schemeClr val="bg1"/>
                </a:solidFill>
                <a:latin typeface="Arial Black" pitchFamily="34" charset="0"/>
              </a:rPr>
              <a:t> collection</a:t>
            </a:r>
          </a:p>
          <a:p>
            <a:pPr>
              <a:spcAft>
                <a:spcPts val="1500"/>
              </a:spcAft>
            </a:pPr>
            <a:r>
              <a:rPr lang="en-US" sz="2000" dirty="0" smtClean="0">
                <a:solidFill>
                  <a:schemeClr val="bg1"/>
                </a:solidFill>
                <a:latin typeface="Arial Black" pitchFamily="34" charset="0"/>
              </a:rPr>
              <a:t>Environmental sampling</a:t>
            </a:r>
          </a:p>
          <a:p>
            <a:pPr>
              <a:spcAft>
                <a:spcPts val="0"/>
              </a:spcAft>
            </a:pPr>
            <a:endParaRPr lang="en-US" sz="2000" dirty="0" smtClean="0">
              <a:solidFill>
                <a:schemeClr val="bg1"/>
              </a:solidFill>
              <a:latin typeface="Arial Black" pitchFamily="34" charset="0"/>
            </a:endParaRPr>
          </a:p>
          <a:p>
            <a:pPr>
              <a:spcAft>
                <a:spcPts val="1500"/>
              </a:spcAft>
            </a:pPr>
            <a:r>
              <a:rPr lang="en-US" sz="2000" dirty="0" smtClean="0">
                <a:solidFill>
                  <a:srgbClr val="FFFF00"/>
                </a:solidFill>
                <a:latin typeface="Arial Black" pitchFamily="34" charset="0"/>
              </a:rPr>
              <a:t>Identify individual and collective resiliency</a:t>
            </a:r>
            <a:r>
              <a:rPr lang="en-US" sz="2000" b="1" dirty="0" smtClean="0">
                <a:solidFill>
                  <a:srgbClr val="FFFF00"/>
                </a:solidFill>
                <a:latin typeface="Arial Black" pitchFamily="34" charset="0"/>
              </a:rPr>
              <a:t> </a:t>
            </a:r>
            <a:r>
              <a:rPr lang="en-US" sz="2000" dirty="0" smtClean="0">
                <a:solidFill>
                  <a:srgbClr val="FFFF00"/>
                </a:solidFill>
                <a:latin typeface="Arial Black" pitchFamily="34" charset="0"/>
              </a:rPr>
              <a:t>strategies</a:t>
            </a:r>
            <a:r>
              <a:rPr lang="en-US" sz="2000" b="1" dirty="0" smtClean="0">
                <a:solidFill>
                  <a:srgbClr val="FFFF00"/>
                </a:solidFill>
                <a:latin typeface="Arial Black" pitchFamily="34" charset="0"/>
              </a:rPr>
              <a:t> </a:t>
            </a:r>
            <a:r>
              <a:rPr lang="en-US" sz="2000" dirty="0" smtClean="0">
                <a:solidFill>
                  <a:srgbClr val="FFFF00"/>
                </a:solidFill>
                <a:latin typeface="Arial Black" pitchFamily="34" charset="0"/>
              </a:rPr>
              <a:t>arising in the face of infrastructural challenges.</a:t>
            </a:r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/>
        </p:nvGrpSpPr>
        <p:grpSpPr>
          <a:xfrm>
            <a:off x="924559" y="3825050"/>
            <a:ext cx="6713961" cy="2850070"/>
            <a:chOff x="1595119" y="762000"/>
            <a:chExt cx="6713961" cy="2850070"/>
          </a:xfrm>
        </p:grpSpPr>
        <p:pic>
          <p:nvPicPr>
            <p:cNvPr id="2056" name="Picture 8" descr="Dr. Karen Lee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3852754" y="1272222"/>
              <a:ext cx="2638425" cy="1085850"/>
            </a:xfrm>
            <a:prstGeom prst="rect">
              <a:avLst/>
            </a:prstGeom>
            <a:noFill/>
          </p:spPr>
        </p:pic>
        <p:pic>
          <p:nvPicPr>
            <p:cNvPr id="8" name="Picture 2" descr="Food Retail Expansion to Support Health"/>
            <p:cNvPicPr>
              <a:picLocks noChangeAspect="1" noChangeArrowheads="1"/>
            </p:cNvPicPr>
            <p:nvPr/>
          </p:nvPicPr>
          <p:blipFill>
            <a:blip r:embed="rId3" cstate="print">
              <a:lum bright="-22000" contrast="68000"/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94580" y="921702"/>
              <a:ext cx="1714500" cy="14478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6" descr="http://wellcertified.com/wp-content/uploads/2014/10/iwbi-seals.jpg"/>
            <p:cNvPicPr>
              <a:picLocks noChangeAspect="1" noChangeArrowheads="1"/>
            </p:cNvPicPr>
            <p:nvPr/>
          </p:nvPicPr>
          <p:blipFill rotWithShape="1">
            <a:blip r:embed="rId4" cstate="print">
              <a:lum bright="-14000" contrast="28000"/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68530" t="9944" r="1850" b="7656"/>
            <a:stretch/>
          </p:blipFill>
          <p:spPr bwMode="auto">
            <a:xfrm>
              <a:off x="5440680" y="2460942"/>
              <a:ext cx="1239305" cy="11511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/>
            <p:cNvSpPr txBox="1"/>
            <p:nvPr/>
          </p:nvSpPr>
          <p:spPr>
            <a:xfrm>
              <a:off x="3837514" y="762000"/>
              <a:ext cx="2621280" cy="46166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PERKINS </a:t>
              </a:r>
              <a:r>
                <a:rPr lang="en-US" sz="2400" dirty="0" smtClean="0">
                  <a:solidFill>
                    <a:srgbClr val="00B0F0"/>
                  </a:solidFill>
                  <a:latin typeface="Arial" pitchFamily="34" charset="0"/>
                  <a:cs typeface="Arial" pitchFamily="34" charset="0"/>
                </a:rPr>
                <a:t>+</a:t>
              </a:r>
              <a:r>
                <a:rPr lang="en-US" sz="2400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 WILL</a:t>
              </a:r>
              <a:endParaRPr lang="en-US" sz="2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r="43621" b="68827"/>
            <a:stretch>
              <a:fillRect/>
            </a:stretch>
          </p:blipFill>
          <p:spPr>
            <a:xfrm>
              <a:off x="2357119" y="1659466"/>
              <a:ext cx="1381548" cy="962426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5678" t="63889" r="27876" b="4012"/>
            <a:stretch>
              <a:fillRect/>
            </a:stretch>
          </p:blipFill>
          <p:spPr>
            <a:xfrm>
              <a:off x="3862493" y="2485813"/>
              <a:ext cx="1397000" cy="880534"/>
            </a:xfrm>
            <a:prstGeom prst="rect">
              <a:avLst/>
            </a:prstGeom>
            <a:ln w="38100">
              <a:solidFill>
                <a:schemeClr val="bg1"/>
              </a:solidFill>
            </a:ln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4792" t="75926" r="20715" b="6481"/>
            <a:stretch/>
          </p:blipFill>
          <p:spPr>
            <a:xfrm>
              <a:off x="1595119" y="845502"/>
              <a:ext cx="2108514" cy="649332"/>
            </a:xfrm>
            <a:prstGeom prst="rect">
              <a:avLst/>
            </a:prstGeom>
            <a:ln w="38100">
              <a:solidFill>
                <a:schemeClr val="bg1"/>
              </a:solidFill>
            </a:ln>
          </p:spPr>
        </p:pic>
      </p:grpSp>
      <p:grpSp>
        <p:nvGrpSpPr>
          <p:cNvPr id="19" name="Group 18"/>
          <p:cNvGrpSpPr/>
          <p:nvPr/>
        </p:nvGrpSpPr>
        <p:grpSpPr>
          <a:xfrm>
            <a:off x="597535" y="703263"/>
            <a:ext cx="6765798" cy="2139950"/>
            <a:chOff x="597535" y="840423"/>
            <a:chExt cx="6765798" cy="2139950"/>
          </a:xfrm>
        </p:grpSpPr>
        <p:pic>
          <p:nvPicPr>
            <p:cNvPr id="2050" name="Picture 2" descr="NYC Health | The New York City Department of Health and Mental Hygiene"/>
            <p:cNvPicPr>
              <a:picLocks noChangeAspect="1" noChangeArrowheads="1"/>
            </p:cNvPicPr>
            <p:nvPr/>
          </p:nvPicPr>
          <p:blipFill>
            <a:blip r:embed="rId8" cstate="print"/>
            <a:srcRect t="18868" b="20948"/>
            <a:stretch>
              <a:fillRect/>
            </a:stretch>
          </p:blipFill>
          <p:spPr bwMode="auto">
            <a:xfrm>
              <a:off x="597535" y="840423"/>
              <a:ext cx="4514850" cy="624840"/>
            </a:xfrm>
            <a:prstGeom prst="rect">
              <a:avLst/>
            </a:prstGeom>
            <a:solidFill>
              <a:srgbClr val="0070C0"/>
            </a:solidFill>
          </p:spPr>
        </p:pic>
        <p:pic>
          <p:nvPicPr>
            <p:cNvPr id="2052" name="Picture 4" descr="http://upload.wikimedia.org/wikipedia/en/thumb/e/ed/Logo_of_the_New_York_City_Department_of_Parks_%26_Recreation.svg/906px-Logo_of_the_New_York_City_Department_of_Parks_%26_Recreation.svg.png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6327775" y="840423"/>
              <a:ext cx="1035558" cy="1169289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5" name="Picture 4"/>
            <p:cNvPicPr/>
            <p:nvPr/>
          </p:nvPicPr>
          <p:blipFill>
            <a:blip r:embed="rId10" cstate="print">
              <a:extLst>
                <a:ext uri="{28A0092B-C50C-407E-A947-70E740481C1C}">
                  <a14:useLocalDpi xmlns="" xmlns:wpc="http://schemas.microsoft.com/office/word/2010/wordprocessingCanvas" xmlns:mc="http://schemas.openxmlformats.org/markup-compatibility/2006" xmlns:o="urn:schemas-microsoft-com:office:office" xmlns:m="http://schemas.openxmlformats.org/officeDocument/2006/math" xmlns:v="urn:schemas-microsoft-com:vml" xmlns:wp14="http://schemas.microsoft.com/office/word/2010/wordprocessingDrawing" xmlns:wp="http://schemas.openxmlformats.org/drawingml/2006/wordprocessingDrawing" xmlns:w10="urn:schemas-microsoft-com:office:word" xmlns:w="http://schemas.openxmlformats.org/wordprocessingml/2006/main" xmlns:w14="http://schemas.microsoft.com/office/word/2010/wordml" xmlns:w15="http://schemas.microsoft.com/office/word/2012/wordml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a14="http://schemas.microsoft.com/office/drawing/2010/main" xmlns:pic="http://schemas.openxmlformats.org/drawingml/2006/picture" xmlns:lc="http://schemas.openxmlformats.org/drawingml/2006/lockedCanvas" val="0"/>
                </a:ext>
              </a:extLst>
            </a:blip>
            <a:stretch>
              <a:fillRect/>
            </a:stretch>
          </p:blipFill>
          <p:spPr>
            <a:xfrm>
              <a:off x="2209800" y="1537335"/>
              <a:ext cx="2895600" cy="55245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054" name="Text Box 12"/>
            <p:cNvSpPr txBox="1">
              <a:spLocks noChangeArrowheads="1"/>
            </p:cNvSpPr>
            <p:nvPr/>
          </p:nvSpPr>
          <p:spPr bwMode="auto">
            <a:xfrm>
              <a:off x="3164523" y="2178685"/>
              <a:ext cx="1960562" cy="801688"/>
            </a:xfrm>
            <a:prstGeom prst="rect">
              <a:avLst/>
            </a:prstGeom>
            <a:solidFill>
              <a:srgbClr val="CCCCFF"/>
            </a:solidFill>
            <a:ln w="635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pt-BR" sz="14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cs typeface="Arial" pitchFamily="34" charset="0"/>
                </a:rPr>
                <a:t>Núcleo de Cidadania</a:t>
              </a: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pt-BR" sz="14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cs typeface="Arial" pitchFamily="34" charset="0"/>
                </a:rPr>
                <a:t>de</a:t>
              </a: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pt-BR" sz="14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libri" pitchFamily="34" charset="0"/>
                  <a:cs typeface="Arial" pitchFamily="34" charset="0"/>
                </a:rPr>
                <a:t>Rio das Pedras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pic>
          <p:nvPicPr>
            <p:cNvPr id="2057" name="Picture 9" descr="C:\Spider_oak\lectures\NYRP.jpg"/>
            <p:cNvPicPr>
              <a:picLocks noChangeAspect="1" noChangeArrowheads="1"/>
            </p:cNvPicPr>
            <p:nvPr/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5225415" y="840423"/>
              <a:ext cx="1009650" cy="1487487"/>
            </a:xfrm>
            <a:prstGeom prst="rect">
              <a:avLst/>
            </a:prstGeom>
            <a:noFill/>
          </p:spPr>
        </p:pic>
        <p:pic>
          <p:nvPicPr>
            <p:cNvPr id="16" name="Picture 15"/>
            <p:cNvPicPr/>
            <p:nvPr/>
          </p:nvPicPr>
          <p:blipFill rotWithShape="1">
            <a:blip r:embed="rId12" cstate="print">
              <a:extLst>
                <a:ext uri="{28A0092B-C50C-407E-A947-70E740481C1C}">
                  <a14:useLocalDpi xmlns="" xmlns:wpc="http://schemas.microsoft.com/office/word/2010/wordprocessingCanvas" xmlns:mc="http://schemas.openxmlformats.org/markup-compatibility/2006" xmlns:o="urn:schemas-microsoft-com:office:office" xmlns:m="http://schemas.openxmlformats.org/officeDocument/2006/math" xmlns:v="urn:schemas-microsoft-com:vml" xmlns:wp14="http://schemas.microsoft.com/office/word/2010/wordprocessingDrawing" xmlns:wp="http://schemas.openxmlformats.org/drawingml/2006/wordprocessingDrawing" xmlns:w10="urn:schemas-microsoft-com:office:word" xmlns:w="http://schemas.openxmlformats.org/wordprocessingml/2006/main" xmlns:w14="http://schemas.microsoft.com/office/word/2010/wordml" xmlns:w15="http://schemas.microsoft.com/office/word/2012/wordml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a14="http://schemas.microsoft.com/office/drawing/2010/main" xmlns:pic="http://schemas.openxmlformats.org/drawingml/2006/picture" xmlns:lc="http://schemas.openxmlformats.org/drawingml/2006/lockedCanvas" val="0"/>
                </a:ext>
              </a:extLst>
            </a:blip>
            <a:srcRect l="1239" r="61829"/>
            <a:stretch/>
          </p:blipFill>
          <p:spPr bwMode="auto">
            <a:xfrm>
              <a:off x="2267267" y="2179320"/>
              <a:ext cx="921385" cy="792480"/>
            </a:xfrm>
            <a:prstGeom prst="rect">
              <a:avLst/>
            </a:prstGeom>
            <a:ln>
              <a:solidFill>
                <a:schemeClr val="tx1"/>
              </a:solidFill>
            </a:ln>
            <a:extLst>
              <a:ext uri="{53640926-AAD7-44D8-BBD7-CCE9431645EC}">
                <a14:shadowObscured xmlns="" xmlns:wpc="http://schemas.microsoft.com/office/word/2010/wordprocessingCanvas" xmlns:mc="http://schemas.openxmlformats.org/markup-compatibility/2006" xmlns:o="urn:schemas-microsoft-com:office:office" xmlns:m="http://schemas.openxmlformats.org/officeDocument/2006/math" xmlns:v="urn:schemas-microsoft-com:vml" xmlns:wp14="http://schemas.microsoft.com/office/word/2010/wordprocessingDrawing" xmlns:wp="http://schemas.openxmlformats.org/drawingml/2006/wordprocessingDrawing" xmlns:w10="urn:schemas-microsoft-com:office:word" xmlns:w="http://schemas.openxmlformats.org/wordprocessingml/2006/main" xmlns:w14="http://schemas.microsoft.com/office/word/2010/wordml" xmlns:w15="http://schemas.microsoft.com/office/word/2012/wordml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a14="http://schemas.microsoft.com/office/drawing/2010/main" xmlns:pic="http://schemas.openxmlformats.org/drawingml/2006/picture" xmlns:lc="http://schemas.openxmlformats.org/drawingml/2006/lockedCanvas"/>
              </a:ext>
            </a:extLst>
          </p:spPr>
        </p:pic>
      </p:grpSp>
      <p:sp>
        <p:nvSpPr>
          <p:cNvPr id="17" name="TextBox 16"/>
          <p:cNvSpPr txBox="1"/>
          <p:nvPr/>
        </p:nvSpPr>
        <p:spPr>
          <a:xfrm>
            <a:off x="152400" y="76200"/>
            <a:ext cx="31851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00"/>
                </a:solidFill>
                <a:latin typeface="Arial Black" pitchFamily="34" charset="0"/>
              </a:rPr>
              <a:t>Partners</a:t>
            </a:r>
            <a:endParaRPr lang="en-US" dirty="0">
              <a:solidFill>
                <a:srgbClr val="FFFF00"/>
              </a:solidFill>
              <a:latin typeface="Arial Black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52400" y="3185160"/>
            <a:ext cx="73304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00"/>
                </a:solidFill>
                <a:latin typeface="Arial Black" pitchFamily="34" charset="0"/>
              </a:rPr>
              <a:t>Translation and Dissemination</a:t>
            </a:r>
            <a:endParaRPr lang="en-US" dirty="0">
              <a:solidFill>
                <a:srgbClr val="FFFF00"/>
              </a:solidFill>
              <a:latin typeface="Arial Black" pitchFamily="34" charset="0"/>
            </a:endParaRPr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3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/>
        </p:blipFill>
        <p:spPr bwMode="auto">
          <a:xfrm>
            <a:off x="-182880" y="1444752"/>
            <a:ext cx="4770120" cy="3215640"/>
          </a:xfrm>
          <a:prstGeom prst="rect">
            <a:avLst/>
          </a:prstGeom>
          <a:noFill/>
          <a:ln w="28575">
            <a:solidFill>
              <a:schemeClr val="bg1"/>
            </a:solidFill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626" name="Picture 2" descr="https://fbcdn-sphotos-d-a.akamaihd.net/hphotos-ak-xfp1/v/t1.0-9/1660882_10202268198760262_2030261103_n.jpg?oh=e34badf6d01775b85f185c1e94e96450&amp;oe=554D803B&amp;__gda__=1434590865_9e7fbdec35efeb0806438aaf8d71527c"/>
          <p:cNvPicPr>
            <a:picLocks noChangeAspect="1" noChangeArrowheads="1"/>
          </p:cNvPicPr>
          <p:nvPr/>
        </p:nvPicPr>
        <p:blipFill>
          <a:blip r:embed="rId3" cstate="screen"/>
          <a:srcRect r="-4022"/>
          <a:stretch>
            <a:fillRect/>
          </a:stretch>
        </p:blipFill>
        <p:spPr bwMode="auto">
          <a:xfrm>
            <a:off x="4598670" y="1444752"/>
            <a:ext cx="4738306" cy="3218688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0" y="4815840"/>
            <a:ext cx="9144000" cy="21082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800"/>
              </a:spcAft>
            </a:pPr>
            <a:r>
              <a:rPr lang="en-US" sz="2000" dirty="0" smtClean="0">
                <a:solidFill>
                  <a:schemeClr val="bg1"/>
                </a:solidFill>
                <a:latin typeface="Arial Black" pitchFamily="34" charset="0"/>
              </a:rPr>
              <a:t>Andrew Rundle, Hilary Sample, Gina Lovasi, Kathryn Neckerman, Karen Lee &amp; Studio X Rio de Janeiro</a:t>
            </a:r>
          </a:p>
          <a:p>
            <a:pPr algn="ctr"/>
            <a:r>
              <a:rPr lang="en-US" sz="1800" dirty="0" smtClean="0">
                <a:solidFill>
                  <a:schemeClr val="bg1"/>
                </a:solidFill>
                <a:latin typeface="Arial Black" pitchFamily="34" charset="0"/>
              </a:rPr>
              <a:t>Mailman School of Public Health &amp; The Graduate School of Architecture,  Planning and Preservation</a:t>
            </a:r>
          </a:p>
          <a:p>
            <a:pPr algn="ctr"/>
            <a:endParaRPr lang="en-US" sz="1800" dirty="0" smtClean="0">
              <a:solidFill>
                <a:schemeClr val="bg1"/>
              </a:solidFill>
              <a:latin typeface="Arial Black" pitchFamily="34" charset="0"/>
            </a:endParaRPr>
          </a:p>
          <a:p>
            <a:pPr algn="ctr"/>
            <a:r>
              <a:rPr lang="en-US" sz="1800" dirty="0" smtClean="0">
                <a:solidFill>
                  <a:schemeClr val="bg1"/>
                </a:solidFill>
                <a:latin typeface="Arial Black" pitchFamily="34" charset="0"/>
              </a:rPr>
              <a:t>Columbia University</a:t>
            </a:r>
            <a:endParaRPr lang="en-US" sz="1800" dirty="0">
              <a:solidFill>
                <a:schemeClr val="bg1"/>
              </a:solidFill>
              <a:latin typeface="Arial Black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151526"/>
            <a:ext cx="9144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FF00"/>
                </a:solidFill>
                <a:latin typeface="Arial Black" pitchFamily="34" charset="0"/>
              </a:rPr>
              <a:t>Neighborhood Influences on Health: New York City and Rio das </a:t>
            </a:r>
            <a:r>
              <a:rPr lang="en-US" dirty="0" err="1" smtClean="0">
                <a:solidFill>
                  <a:srgbClr val="FFFF00"/>
                </a:solidFill>
                <a:latin typeface="Arial Black" pitchFamily="34" charset="0"/>
              </a:rPr>
              <a:t>Pedras</a:t>
            </a:r>
            <a:r>
              <a:rPr lang="en-US" sz="2800" dirty="0" smtClean="0">
                <a:solidFill>
                  <a:srgbClr val="FFFF00"/>
                </a:solidFill>
                <a:latin typeface="Arial Black" pitchFamily="34" charset="0"/>
              </a:rPr>
              <a:t> </a:t>
            </a:r>
          </a:p>
        </p:txBody>
      </p:sp>
    </p:spTree>
    <p:extLst>
      <p:ext uri="{BB962C8B-B14F-4D97-AF65-F5344CB8AC3E}">
        <p14:creationId xmlns="" xmlns:p14="http://schemas.microsoft.com/office/powerpoint/2010/main" val="1480854643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3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/>
        </p:blipFill>
        <p:spPr bwMode="auto">
          <a:xfrm>
            <a:off x="-198120" y="1444752"/>
            <a:ext cx="4785360" cy="3215640"/>
          </a:xfrm>
          <a:prstGeom prst="rect">
            <a:avLst/>
          </a:prstGeom>
          <a:noFill/>
          <a:ln w="28575">
            <a:solidFill>
              <a:schemeClr val="bg1"/>
            </a:solidFill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5" descr="RdP_Raul_Smith_011515-29.jpg"/>
          <p:cNvPicPr>
            <a:picLocks noChangeAspect="1"/>
          </p:cNvPicPr>
          <p:nvPr/>
        </p:nvPicPr>
        <p:blipFill>
          <a:blip r:embed="rId3" cstate="screen"/>
          <a:srcRect r="-4774"/>
          <a:stretch>
            <a:fillRect/>
          </a:stretch>
        </p:blipFill>
        <p:spPr>
          <a:xfrm>
            <a:off x="4593033" y="1444752"/>
            <a:ext cx="4837533" cy="3218688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0" y="4815840"/>
            <a:ext cx="9144000" cy="21082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800"/>
              </a:spcAft>
            </a:pPr>
            <a:r>
              <a:rPr lang="en-US" sz="2000" dirty="0" smtClean="0">
                <a:solidFill>
                  <a:schemeClr val="bg1"/>
                </a:solidFill>
                <a:latin typeface="Arial Black" pitchFamily="34" charset="0"/>
              </a:rPr>
              <a:t>Andrew Rundle, Hilary Sample, Gina Lovasi, Kathryn Neckerman, Karen Lee &amp; Studio X Rio de Janeiro</a:t>
            </a:r>
          </a:p>
          <a:p>
            <a:pPr algn="ctr"/>
            <a:r>
              <a:rPr lang="en-US" sz="1800" dirty="0" smtClean="0">
                <a:solidFill>
                  <a:schemeClr val="bg1"/>
                </a:solidFill>
                <a:latin typeface="Arial Black" pitchFamily="34" charset="0"/>
              </a:rPr>
              <a:t>Mailman School of Public Health &amp; The Graduate School of Architecture,  Planning and Preservation</a:t>
            </a:r>
          </a:p>
          <a:p>
            <a:pPr algn="ctr"/>
            <a:endParaRPr lang="en-US" sz="1800" dirty="0" smtClean="0">
              <a:solidFill>
                <a:schemeClr val="bg1"/>
              </a:solidFill>
              <a:latin typeface="Arial Black" pitchFamily="34" charset="0"/>
            </a:endParaRPr>
          </a:p>
          <a:p>
            <a:pPr algn="ctr"/>
            <a:r>
              <a:rPr lang="en-US" sz="1800" dirty="0" smtClean="0">
                <a:solidFill>
                  <a:schemeClr val="bg1"/>
                </a:solidFill>
                <a:latin typeface="Arial Black" pitchFamily="34" charset="0"/>
              </a:rPr>
              <a:t>Columbia University</a:t>
            </a:r>
            <a:endParaRPr lang="en-US" sz="1800" dirty="0">
              <a:solidFill>
                <a:schemeClr val="bg1"/>
              </a:solidFill>
              <a:latin typeface="Arial Black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151526"/>
            <a:ext cx="9144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FF00"/>
                </a:solidFill>
                <a:latin typeface="Arial Black" pitchFamily="34" charset="0"/>
              </a:rPr>
              <a:t>Neighborhood Influences on Health: New York City and Rio das </a:t>
            </a:r>
            <a:r>
              <a:rPr lang="en-US" dirty="0" err="1" smtClean="0">
                <a:solidFill>
                  <a:srgbClr val="FFFF00"/>
                </a:solidFill>
                <a:latin typeface="Arial Black" pitchFamily="34" charset="0"/>
              </a:rPr>
              <a:t>Pedras</a:t>
            </a:r>
            <a:r>
              <a:rPr lang="en-US" sz="2800" dirty="0" smtClean="0">
                <a:solidFill>
                  <a:srgbClr val="FFFF00"/>
                </a:solidFill>
                <a:latin typeface="Arial Black" pitchFamily="34" charset="0"/>
              </a:rPr>
              <a:t> </a:t>
            </a:r>
          </a:p>
        </p:txBody>
      </p:sp>
    </p:spTree>
    <p:extLst>
      <p:ext uri="{BB962C8B-B14F-4D97-AF65-F5344CB8AC3E}">
        <p14:creationId xmlns="" xmlns:p14="http://schemas.microsoft.com/office/powerpoint/2010/main" val="1480854643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73380" y="76200"/>
            <a:ext cx="83743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FF00"/>
                </a:solidFill>
                <a:latin typeface="Arial Black" panose="020B0A04020102020204" pitchFamily="34" charset="0"/>
              </a:rPr>
              <a:t>Neighborhood Health: NYC to </a:t>
            </a:r>
            <a:r>
              <a:rPr lang="en-US" dirty="0" err="1" smtClean="0">
                <a:solidFill>
                  <a:srgbClr val="FFFF00"/>
                </a:solidFill>
                <a:latin typeface="Arial Black" panose="020B0A04020102020204" pitchFamily="34" charset="0"/>
              </a:rPr>
              <a:t>RdP</a:t>
            </a:r>
            <a:endParaRPr lang="en-US" dirty="0">
              <a:solidFill>
                <a:srgbClr val="FFFF00"/>
              </a:solidFill>
              <a:latin typeface="Arial Black" panose="020B0A040201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 b="-61355"/>
          <a:stretch/>
        </p:blipFill>
        <p:spPr bwMode="auto">
          <a:xfrm>
            <a:off x="4699383" y="822960"/>
            <a:ext cx="4094097" cy="5669280"/>
          </a:xfrm>
          <a:prstGeom prst="rect">
            <a:avLst/>
          </a:prstGeom>
          <a:solidFill>
            <a:schemeClr val="bg1"/>
          </a:solidFill>
          <a:ln w="31750">
            <a:solidFill>
              <a:schemeClr val="bg1"/>
            </a:solidFill>
          </a:ln>
          <a:extLst>
            <a:ext uri="{53640926-AAD7-44D8-BBD7-CCE9431645EC}">
              <a14:shadowObscured xmlns="" xmlns:a14="http://schemas.microsoft.com/office/drawing/2010/main"/>
            </a:ext>
          </a:extLst>
        </p:spPr>
      </p:pic>
      <p:pic>
        <p:nvPicPr>
          <p:cNvPr id="7" name="Picture 2" descr="D:\gis\projects\doh\gps_accelerometer\graphics\All-GPS-Tracks-NYC-Zoom.jpg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 b="-61788"/>
          <a:stretch/>
        </p:blipFill>
        <p:spPr bwMode="auto">
          <a:xfrm>
            <a:off x="320041" y="822960"/>
            <a:ext cx="3985260" cy="5684520"/>
          </a:xfrm>
          <a:prstGeom prst="rect">
            <a:avLst/>
          </a:prstGeom>
          <a:solidFill>
            <a:schemeClr val="bg1"/>
          </a:solidFill>
          <a:ln w="31750">
            <a:solidFill>
              <a:schemeClr val="bg1"/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4739640" y="4372005"/>
            <a:ext cx="399288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 smtClean="0">
                <a:latin typeface="Arial Black" panose="020B0A04020102020204" pitchFamily="34" charset="0"/>
              </a:rPr>
              <a:t>Transferring our methods for neighbor health research to Rio das </a:t>
            </a:r>
            <a:r>
              <a:rPr lang="en-US" sz="2200" dirty="0" err="1" smtClean="0">
                <a:latin typeface="Arial Black" panose="020B0A04020102020204" pitchFamily="34" charset="0"/>
              </a:rPr>
              <a:t>Pedras</a:t>
            </a:r>
            <a:r>
              <a:rPr lang="en-US" sz="2200" dirty="0" smtClean="0">
                <a:latin typeface="Arial Black" panose="020B0A04020102020204" pitchFamily="34" charset="0"/>
              </a:rPr>
              <a:t>, the 3</a:t>
            </a:r>
            <a:r>
              <a:rPr lang="en-US" sz="2200" baseline="30000" dirty="0" smtClean="0">
                <a:latin typeface="Arial Black" panose="020B0A04020102020204" pitchFamily="34" charset="0"/>
              </a:rPr>
              <a:t>rd</a:t>
            </a:r>
            <a:r>
              <a:rPr lang="en-US" sz="2200" dirty="0" smtClean="0">
                <a:latin typeface="Arial Black" panose="020B0A04020102020204" pitchFamily="34" charset="0"/>
              </a:rPr>
              <a:t> largest </a:t>
            </a:r>
            <a:r>
              <a:rPr lang="en-US" sz="2200" dirty="0" err="1" smtClean="0">
                <a:latin typeface="Arial Black" panose="020B0A04020102020204" pitchFamily="34" charset="0"/>
              </a:rPr>
              <a:t>Favela</a:t>
            </a:r>
            <a:r>
              <a:rPr lang="en-US" sz="2200" dirty="0" smtClean="0">
                <a:latin typeface="Arial Black" panose="020B0A04020102020204" pitchFamily="34" charset="0"/>
              </a:rPr>
              <a:t> in Rio de Janeiro.</a:t>
            </a:r>
            <a:endParaRPr lang="en-US" sz="2200" dirty="0">
              <a:latin typeface="Arial Black" panose="020B0A040201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96240" y="4448205"/>
            <a:ext cx="3840480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800"/>
              </a:spcAft>
            </a:pPr>
            <a:r>
              <a:rPr lang="en-US" sz="2200" dirty="0" smtClean="0">
                <a:latin typeface="Arial Black" panose="020B0A04020102020204" pitchFamily="34" charset="0"/>
              </a:rPr>
              <a:t>Understanding the role of urban </a:t>
            </a:r>
            <a:r>
              <a:rPr lang="en-US" sz="2200" dirty="0" smtClean="0">
                <a:latin typeface="Arial Black" panose="020B0A04020102020204" pitchFamily="34" charset="0"/>
              </a:rPr>
              <a:t>form and design </a:t>
            </a:r>
            <a:r>
              <a:rPr lang="en-US" sz="2200" dirty="0" smtClean="0">
                <a:latin typeface="Arial Black" panose="020B0A04020102020204" pitchFamily="34" charset="0"/>
              </a:rPr>
              <a:t>in promoting physical activity and health in NYC.</a:t>
            </a:r>
          </a:p>
        </p:txBody>
      </p:sp>
    </p:spTree>
    <p:extLst>
      <p:ext uri="{BB962C8B-B14F-4D97-AF65-F5344CB8AC3E}">
        <p14:creationId xmlns="" xmlns:p14="http://schemas.microsoft.com/office/powerpoint/2010/main" val="1708782390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20980" y="79450"/>
            <a:ext cx="86868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FF00"/>
                </a:solidFill>
                <a:latin typeface="Arial Black" pitchFamily="34" charset="0"/>
              </a:rPr>
              <a:t>Neighborhood </a:t>
            </a:r>
            <a:r>
              <a:rPr lang="en-US" dirty="0" err="1" smtClean="0">
                <a:solidFill>
                  <a:srgbClr val="FFFF00"/>
                </a:solidFill>
                <a:latin typeface="Arial Black" pitchFamily="34" charset="0"/>
              </a:rPr>
              <a:t>Walkability</a:t>
            </a:r>
            <a:r>
              <a:rPr lang="en-US" dirty="0" smtClean="0">
                <a:solidFill>
                  <a:srgbClr val="FFFF00"/>
                </a:solidFill>
                <a:latin typeface="Arial Black" pitchFamily="34" charset="0"/>
              </a:rPr>
              <a:t>: an Urban Form Perspective</a:t>
            </a:r>
            <a:endParaRPr lang="en-US" sz="3200" dirty="0">
              <a:solidFill>
                <a:srgbClr val="FFFF00"/>
              </a:solidFill>
              <a:latin typeface="Arial Black" pitchFamily="34" charset="0"/>
            </a:endParaRPr>
          </a:p>
        </p:txBody>
      </p:sp>
      <p:pic>
        <p:nvPicPr>
          <p:cNvPr id="51202" name="Picture 2" descr="https://photos-1.dropbox.com/t/0/AAD42GR1cdqwMDskDli_Zjsl1NCspxisnZmRTLMK0kxk0g/10/31253581/jpeg/32x32/3/1363377600/0/2/blks2010_walkability.jpg/Bb09R7z-nR-d2UoN4n5be8xbqaopHapHU8KnqrCwdIs?size=1024x768"/>
          <p:cNvPicPr>
            <a:picLocks noChangeAspect="1" noChangeArrowheads="1"/>
          </p:cNvPicPr>
          <p:nvPr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3515201" y="1272540"/>
            <a:ext cx="5237798" cy="4937760"/>
          </a:xfrm>
          <a:prstGeom prst="rect">
            <a:avLst/>
          </a:prstGeom>
          <a:noFill/>
          <a:ln w="31750">
            <a:solidFill>
              <a:schemeClr val="bg1"/>
            </a:solidFill>
          </a:ln>
        </p:spPr>
      </p:pic>
      <p:pic>
        <p:nvPicPr>
          <p:cNvPr id="5" name="Picture 2" descr="Baysidestreet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/>
        </p:blipFill>
        <p:spPr bwMode="auto">
          <a:xfrm>
            <a:off x="208121" y="3973830"/>
            <a:ext cx="3268980" cy="2251710"/>
          </a:xfrm>
          <a:prstGeom prst="rect">
            <a:avLst/>
          </a:prstGeom>
          <a:noFill/>
          <a:ln w="31750">
            <a:solidFill>
              <a:schemeClr val="bg1"/>
            </a:solidFill>
          </a:ln>
        </p:spPr>
      </p:pic>
      <p:pic>
        <p:nvPicPr>
          <p:cNvPr id="6" name="Picture 3" descr="Upper_West_Side_-_Broadway"/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/>
        </p:blipFill>
        <p:spPr bwMode="auto">
          <a:xfrm>
            <a:off x="208121" y="1272540"/>
            <a:ext cx="3268980" cy="2686050"/>
          </a:xfrm>
          <a:prstGeom prst="rect">
            <a:avLst/>
          </a:prstGeom>
          <a:noFill/>
          <a:ln w="31750">
            <a:solidFill>
              <a:schemeClr val="bg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228600" y="6324600"/>
            <a:ext cx="8732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  <a:latin typeface="Arial Black" pitchFamily="34" charset="0"/>
              </a:rPr>
              <a:t>The ‘Ds’: Density, Diversity, Design &amp; Destinations </a:t>
            </a:r>
            <a:endParaRPr lang="en-US" sz="2400" dirty="0">
              <a:solidFill>
                <a:schemeClr val="bg1"/>
              </a:solidFill>
              <a:latin typeface="Arial Black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59080" y="1371600"/>
            <a:ext cx="3093720" cy="400110"/>
          </a:xfrm>
          <a:prstGeom prst="rect">
            <a:avLst/>
          </a:prstGeom>
          <a:solidFill>
            <a:schemeClr val="bg1">
              <a:lumMod val="85000"/>
              <a:alpha val="6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Arial Black" pitchFamily="34" charset="0"/>
              </a:rPr>
              <a:t>High </a:t>
            </a:r>
            <a:r>
              <a:rPr lang="en-US" sz="2000" dirty="0" err="1" smtClean="0">
                <a:latin typeface="Arial Black" pitchFamily="34" charset="0"/>
              </a:rPr>
              <a:t>Walkability</a:t>
            </a:r>
            <a:endParaRPr lang="en-US" sz="2000" dirty="0">
              <a:latin typeface="Arial Black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59080" y="4130040"/>
            <a:ext cx="3093720" cy="400110"/>
          </a:xfrm>
          <a:prstGeom prst="rect">
            <a:avLst/>
          </a:prstGeom>
          <a:solidFill>
            <a:schemeClr val="bg1">
              <a:lumMod val="85000"/>
              <a:alpha val="6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Arial Black" pitchFamily="34" charset="0"/>
              </a:rPr>
              <a:t>Low </a:t>
            </a:r>
            <a:r>
              <a:rPr lang="en-US" sz="2000" dirty="0" err="1" smtClean="0">
                <a:latin typeface="Arial Black" pitchFamily="34" charset="0"/>
              </a:rPr>
              <a:t>Walkability</a:t>
            </a:r>
            <a:endParaRPr lang="en-US" sz="2000" dirty="0">
              <a:latin typeface="Arial Black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934405018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hi_walk.jpg"/>
          <p:cNvPicPr>
            <a:picLocks noChangeAspect="1"/>
          </p:cNvPicPr>
          <p:nvPr/>
        </p:nvPicPr>
        <p:blipFill>
          <a:blip r:embed="rId2" cstate="print">
            <a:lum bright="-40000" contrast="60000"/>
          </a:blip>
          <a:srcRect l="36263" t="18783" r="40901" b="59088"/>
          <a:stretch>
            <a:fillRect/>
          </a:stretch>
        </p:blipFill>
        <p:spPr>
          <a:xfrm>
            <a:off x="243840" y="1280160"/>
            <a:ext cx="3215640" cy="2407920"/>
          </a:xfrm>
          <a:prstGeom prst="rect">
            <a:avLst/>
          </a:prstGeom>
          <a:ln w="31750">
            <a:solidFill>
              <a:schemeClr val="bg1"/>
            </a:solidFill>
          </a:ln>
        </p:spPr>
      </p:pic>
      <p:pic>
        <p:nvPicPr>
          <p:cNvPr id="11" name="Picture 10" descr="queens.jpg"/>
          <p:cNvPicPr>
            <a:picLocks noChangeAspect="1"/>
          </p:cNvPicPr>
          <p:nvPr/>
        </p:nvPicPr>
        <p:blipFill>
          <a:blip r:embed="rId3" cstate="screen">
            <a:lum bright="-40000" contrast="60000"/>
          </a:blip>
          <a:srcRect t="5269"/>
          <a:stretch>
            <a:fillRect/>
          </a:stretch>
        </p:blipFill>
        <p:spPr>
          <a:xfrm>
            <a:off x="243840" y="3741580"/>
            <a:ext cx="3238500" cy="2468720"/>
          </a:xfrm>
          <a:prstGeom prst="rect">
            <a:avLst/>
          </a:prstGeom>
          <a:ln w="31750">
            <a:solidFill>
              <a:schemeClr val="bg1"/>
            </a:solidFill>
          </a:ln>
        </p:spPr>
      </p:pic>
      <p:sp>
        <p:nvSpPr>
          <p:cNvPr id="4" name="TextBox 3"/>
          <p:cNvSpPr txBox="1"/>
          <p:nvPr/>
        </p:nvSpPr>
        <p:spPr>
          <a:xfrm>
            <a:off x="220980" y="79450"/>
            <a:ext cx="86868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FF00"/>
                </a:solidFill>
                <a:latin typeface="Arial Black" pitchFamily="34" charset="0"/>
              </a:rPr>
              <a:t>Neighborhood </a:t>
            </a:r>
            <a:r>
              <a:rPr lang="en-US" dirty="0" err="1" smtClean="0">
                <a:solidFill>
                  <a:srgbClr val="FFFF00"/>
                </a:solidFill>
                <a:latin typeface="Arial Black" pitchFamily="34" charset="0"/>
              </a:rPr>
              <a:t>Walkability</a:t>
            </a:r>
            <a:r>
              <a:rPr lang="en-US" dirty="0" smtClean="0">
                <a:solidFill>
                  <a:srgbClr val="FFFF00"/>
                </a:solidFill>
                <a:latin typeface="Arial Black" pitchFamily="34" charset="0"/>
              </a:rPr>
              <a:t>: an Urban Form Perspective</a:t>
            </a:r>
            <a:endParaRPr lang="en-US" sz="3200" dirty="0">
              <a:solidFill>
                <a:srgbClr val="FFFF00"/>
              </a:solidFill>
              <a:latin typeface="Arial Black" pitchFamily="34" charset="0"/>
            </a:endParaRPr>
          </a:p>
        </p:txBody>
      </p:sp>
      <p:pic>
        <p:nvPicPr>
          <p:cNvPr id="51202" name="Picture 2" descr="https://photos-1.dropbox.com/t/0/AAD42GR1cdqwMDskDli_Zjsl1NCspxisnZmRTLMK0kxk0g/10/31253581/jpeg/32x32/3/1363377600/0/2/blks2010_walkability.jpg/Bb09R7z-nR-d2UoN4n5be8xbqaopHapHU8KnqrCwdIs?size=1024x768"/>
          <p:cNvPicPr>
            <a:picLocks noChangeAspect="1" noChangeArrowheads="1"/>
          </p:cNvPicPr>
          <p:nvPr/>
        </p:nvPicPr>
        <p:blipFill>
          <a:blip r:embed="rId4" cstate="email"/>
          <a:srcRect/>
          <a:stretch>
            <a:fillRect/>
          </a:stretch>
        </p:blipFill>
        <p:spPr bwMode="auto">
          <a:xfrm>
            <a:off x="3515201" y="1272540"/>
            <a:ext cx="5237798" cy="4937760"/>
          </a:xfrm>
          <a:prstGeom prst="rect">
            <a:avLst/>
          </a:prstGeom>
          <a:noFill/>
          <a:ln w="31750">
            <a:solidFill>
              <a:schemeClr val="bg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228600" y="6324600"/>
            <a:ext cx="8732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  <a:latin typeface="Arial Black" pitchFamily="34" charset="0"/>
              </a:rPr>
              <a:t>The ‘Ds’: Density, Diversity, Design &amp; Destinations </a:t>
            </a:r>
            <a:endParaRPr lang="en-US" sz="2400" dirty="0">
              <a:solidFill>
                <a:schemeClr val="bg1"/>
              </a:solidFill>
              <a:latin typeface="Arial Black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27660" y="3284220"/>
            <a:ext cx="3093720" cy="400110"/>
          </a:xfrm>
          <a:prstGeom prst="rect">
            <a:avLst/>
          </a:prstGeom>
          <a:solidFill>
            <a:schemeClr val="bg1">
              <a:lumMod val="85000"/>
              <a:alpha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Arial Black" pitchFamily="34" charset="0"/>
              </a:rPr>
              <a:t>High </a:t>
            </a:r>
            <a:r>
              <a:rPr lang="en-US" sz="2000" dirty="0" err="1" smtClean="0">
                <a:latin typeface="Arial Black" pitchFamily="34" charset="0"/>
              </a:rPr>
              <a:t>Walkability</a:t>
            </a:r>
            <a:endParaRPr lang="en-US" sz="2000" dirty="0">
              <a:latin typeface="Arial Black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04800" y="5814060"/>
            <a:ext cx="3093720" cy="400110"/>
          </a:xfrm>
          <a:prstGeom prst="rect">
            <a:avLst/>
          </a:prstGeom>
          <a:solidFill>
            <a:schemeClr val="bg1">
              <a:lumMod val="85000"/>
              <a:alpha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Arial Black" pitchFamily="34" charset="0"/>
              </a:rPr>
              <a:t>Low </a:t>
            </a:r>
            <a:r>
              <a:rPr lang="en-US" sz="2000" dirty="0" err="1" smtClean="0">
                <a:latin typeface="Arial Black" pitchFamily="34" charset="0"/>
              </a:rPr>
              <a:t>Walkability</a:t>
            </a:r>
            <a:endParaRPr lang="en-US" sz="2000" dirty="0">
              <a:latin typeface="Arial Black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934405018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7316" y="30480"/>
            <a:ext cx="904401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FFFF00"/>
                </a:solidFill>
                <a:latin typeface="Arial Black" pitchFamily="34" charset="0"/>
              </a:rPr>
              <a:t>Understanding How Urban Form </a:t>
            </a:r>
          </a:p>
          <a:p>
            <a:pPr algn="ctr"/>
            <a:r>
              <a:rPr lang="en-US" dirty="0" smtClean="0">
                <a:solidFill>
                  <a:srgbClr val="FFFF00"/>
                </a:solidFill>
                <a:latin typeface="Arial Black" pitchFamily="34" charset="0"/>
              </a:rPr>
              <a:t>Affects Mobility and Physical Activity </a:t>
            </a:r>
          </a:p>
        </p:txBody>
      </p:sp>
      <p:pic>
        <p:nvPicPr>
          <p:cNvPr id="5" name="Picture 4" descr="hull_diagram_pts_inside_only_p200185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09164" y="4373485"/>
            <a:ext cx="1828804" cy="1828804"/>
          </a:xfrm>
          <a:prstGeom prst="rect">
            <a:avLst/>
          </a:prstGeom>
          <a:ln w="31750">
            <a:solidFill>
              <a:schemeClr val="bg1"/>
            </a:solidFill>
          </a:ln>
        </p:spPr>
      </p:pic>
      <p:pic>
        <p:nvPicPr>
          <p:cNvPr id="6" name="Picture 5" descr="hull_diagram_pts_inside_only_p200053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09164" y="2544681"/>
            <a:ext cx="1828804" cy="1828804"/>
          </a:xfrm>
          <a:prstGeom prst="rect">
            <a:avLst/>
          </a:prstGeom>
          <a:ln w="31750">
            <a:solidFill>
              <a:schemeClr val="bg1"/>
            </a:solidFill>
          </a:ln>
        </p:spPr>
      </p:pic>
      <p:pic>
        <p:nvPicPr>
          <p:cNvPr id="7" name="Picture 6" descr="hull_diagram_pts_inside_only_p200089.pn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31097" y="2544681"/>
            <a:ext cx="1828804" cy="1828804"/>
          </a:xfrm>
          <a:prstGeom prst="rect">
            <a:avLst/>
          </a:prstGeom>
          <a:ln w="31750">
            <a:solidFill>
              <a:schemeClr val="bg1"/>
            </a:solidFill>
          </a:ln>
        </p:spPr>
      </p:pic>
      <p:pic>
        <p:nvPicPr>
          <p:cNvPr id="8" name="Picture 2" descr="D:\gis\projects\doh\gps_accelerometer\graphics\All-GPS-Tracks-NYC-Zoom.jpg"/>
          <p:cNvPicPr>
            <a:picLocks noChangeAspect="1" noChangeArrowheads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/>
        </p:blipFill>
        <p:spPr bwMode="auto">
          <a:xfrm>
            <a:off x="723904" y="2544681"/>
            <a:ext cx="3985260" cy="3657608"/>
          </a:xfrm>
          <a:prstGeom prst="rect">
            <a:avLst/>
          </a:prstGeom>
          <a:noFill/>
          <a:ln w="31750">
            <a:solidFill>
              <a:schemeClr val="bg1"/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95300" y="1406069"/>
            <a:ext cx="84201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GPS and physical activity monitoring for a representative sample of New Yorkers.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pic>
        <p:nvPicPr>
          <p:cNvPr id="9" name="Picture 8" descr="hull_diagram_pts_inside_only_p200086.png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31097" y="4373485"/>
            <a:ext cx="1828804" cy="1828804"/>
          </a:xfrm>
          <a:prstGeom prst="rect">
            <a:avLst/>
          </a:prstGeom>
          <a:ln w="31750">
            <a:solidFill>
              <a:schemeClr val="bg1"/>
            </a:solidFill>
          </a:ln>
        </p:spPr>
      </p:pic>
    </p:spTree>
    <p:extLst>
      <p:ext uri="{BB962C8B-B14F-4D97-AF65-F5344CB8AC3E}">
        <p14:creationId xmlns="" xmlns:p14="http://schemas.microsoft.com/office/powerpoint/2010/main" val="2984048151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Chart 10"/>
          <p:cNvGraphicFramePr/>
          <p:nvPr>
            <p:extLst>
              <p:ext uri="{D42A27DB-BD31-4B8C-83A1-F6EECF244321}">
                <p14:modId xmlns="" xmlns:p14="http://schemas.microsoft.com/office/powerpoint/2010/main" val="1096579711"/>
              </p:ext>
            </p:extLst>
          </p:nvPr>
        </p:nvGraphicFramePr>
        <p:xfrm>
          <a:off x="366212" y="1299798"/>
          <a:ext cx="8379856" cy="52628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contrast="-100000"/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/>
        </p:blipFill>
        <p:spPr bwMode="auto">
          <a:xfrm>
            <a:off x="3512978" y="5600700"/>
            <a:ext cx="1131870" cy="914400"/>
          </a:xfrm>
          <a:prstGeom prst="rect">
            <a:avLst/>
          </a:prstGeom>
          <a:noFill/>
          <a:ln w="19050">
            <a:noFill/>
          </a:ln>
          <a:extLst>
            <a:ext uri="{53640926-AAD7-44D8-BBD7-CCE9431645EC}">
              <a14:shadowObscured xmlns="" xmlns:a14="http://schemas.microsoft.com/office/drawing/2010/main"/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contrast="-100000"/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/>
        </p:blipFill>
        <p:spPr bwMode="auto">
          <a:xfrm>
            <a:off x="2072792" y="5600700"/>
            <a:ext cx="1131870" cy="914400"/>
          </a:xfrm>
          <a:prstGeom prst="rect">
            <a:avLst/>
          </a:prstGeom>
          <a:noFill/>
          <a:ln w="19050">
            <a:noFill/>
          </a:ln>
          <a:extLst>
            <a:ext uri="{53640926-AAD7-44D8-BBD7-CCE9431645EC}">
              <a14:shadowObscured xmlns="" xmlns:a14="http://schemas.microsoft.com/office/drawing/2010/main"/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contrast="-100000"/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/>
        </p:blipFill>
        <p:spPr bwMode="auto">
          <a:xfrm>
            <a:off x="4895574" y="5600700"/>
            <a:ext cx="1131870" cy="914400"/>
          </a:xfrm>
          <a:prstGeom prst="rect">
            <a:avLst/>
          </a:prstGeom>
          <a:noFill/>
          <a:ln w="19050">
            <a:noFill/>
          </a:ln>
          <a:extLst>
            <a:ext uri="{53640926-AAD7-44D8-BBD7-CCE9431645EC}">
              <a14:shadowObscured xmlns="" xmlns:a14="http://schemas.microsoft.com/office/drawing/2010/main"/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423335" y="92280"/>
            <a:ext cx="832273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FF00"/>
                </a:solidFill>
                <a:latin typeface="Arial Black" pitchFamily="34" charset="0"/>
              </a:rPr>
              <a:t>Residents Use the Most Walkable Parts of Their Neighborhoods</a:t>
            </a:r>
            <a:endParaRPr lang="en-US" dirty="0">
              <a:solidFill>
                <a:srgbClr val="FFFF00"/>
              </a:solidFill>
              <a:latin typeface="Arial Black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contrast="-100000"/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/>
        </p:blipFill>
        <p:spPr bwMode="auto">
          <a:xfrm>
            <a:off x="6280845" y="1868031"/>
            <a:ext cx="571446" cy="461652"/>
          </a:xfrm>
          <a:prstGeom prst="rect">
            <a:avLst/>
          </a:prstGeom>
          <a:noFill/>
          <a:ln w="3175">
            <a:noFill/>
          </a:ln>
          <a:extLst>
            <a:ext uri="{53640926-AAD7-44D8-BBD7-CCE9431645EC}">
              <a14:shadowObscured xmlns="" xmlns:a14="http://schemas.microsoft.com/office/drawing/2010/main"/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contrast="-100000"/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/>
        </p:blipFill>
        <p:spPr bwMode="auto">
          <a:xfrm>
            <a:off x="6280845" y="3248912"/>
            <a:ext cx="571446" cy="461652"/>
          </a:xfrm>
          <a:prstGeom prst="rect">
            <a:avLst/>
          </a:prstGeom>
          <a:noFill/>
          <a:ln w="9525">
            <a:noFill/>
          </a:ln>
          <a:extLst>
            <a:ext uri="{53640926-AAD7-44D8-BBD7-CCE9431645EC}">
              <a14:shadowObscured xmlns="" xmlns:a14="http://schemas.microsoft.com/office/drawing/2010/main"/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contrast="-100000"/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/>
        </p:blipFill>
        <p:spPr bwMode="auto">
          <a:xfrm>
            <a:off x="6280845" y="4629792"/>
            <a:ext cx="571446" cy="461652"/>
          </a:xfrm>
          <a:prstGeom prst="rect">
            <a:avLst/>
          </a:prstGeom>
          <a:noFill/>
          <a:ln w="9525">
            <a:noFill/>
          </a:ln>
          <a:extLst>
            <a:ext uri="{53640926-AAD7-44D8-BBD7-CCE9431645EC}">
              <a14:shadowObscured xmlns="" xmlns:a14="http://schemas.microsoft.com/office/drawing/2010/main"/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861727" y="1768958"/>
            <a:ext cx="16728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latin typeface="Arial Black" panose="020B0A04020102020204" pitchFamily="34" charset="0"/>
              </a:rPr>
              <a:t>Total area within 1Km of home</a:t>
            </a:r>
            <a:endParaRPr lang="en-US" sz="1800" dirty="0">
              <a:latin typeface="Arial Black" panose="020B0A040201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861727" y="3157459"/>
            <a:ext cx="16728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latin typeface="Arial Black" panose="020B0A04020102020204" pitchFamily="34" charset="0"/>
              </a:rPr>
              <a:t>Area used within 1Km of home</a:t>
            </a:r>
            <a:endParaRPr lang="en-US" sz="1800" dirty="0">
              <a:latin typeface="Arial Black" panose="020B0A040201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861727" y="4538339"/>
            <a:ext cx="19224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latin typeface="Arial Black" panose="020B0A04020102020204" pitchFamily="34" charset="0"/>
              </a:rPr>
              <a:t>Area not used within 1Km of home</a:t>
            </a:r>
            <a:endParaRPr lang="en-US" sz="180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54472365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Chart 10"/>
          <p:cNvGraphicFramePr/>
          <p:nvPr/>
        </p:nvGraphicFramePr>
        <p:xfrm>
          <a:off x="487680" y="1381760"/>
          <a:ext cx="8290560" cy="46685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83820" y="107520"/>
            <a:ext cx="897636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FF00"/>
                </a:solidFill>
                <a:latin typeface="Arial Black" pitchFamily="34" charset="0"/>
              </a:rPr>
              <a:t>Weekly Physical Activity is Associated with Neighborhood Walkability</a:t>
            </a:r>
            <a:endParaRPr lang="en-US" dirty="0">
              <a:solidFill>
                <a:srgbClr val="FFFF00"/>
              </a:solidFill>
              <a:latin typeface="Arial Black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392680" y="5654040"/>
            <a:ext cx="55778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Arial Black" pitchFamily="34" charset="0"/>
              </a:rPr>
              <a:t>Neighborhood </a:t>
            </a:r>
            <a:r>
              <a:rPr lang="en-US" sz="2000" dirty="0" err="1" smtClean="0">
                <a:latin typeface="Arial Black" pitchFamily="34" charset="0"/>
              </a:rPr>
              <a:t>Walkability</a:t>
            </a:r>
            <a:r>
              <a:rPr lang="en-US" sz="2000" dirty="0" smtClean="0">
                <a:latin typeface="Arial Black" pitchFamily="34" charset="0"/>
              </a:rPr>
              <a:t> Scale Score</a:t>
            </a:r>
            <a:endParaRPr lang="en-US" sz="2000" dirty="0">
              <a:latin typeface="Arial Black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70560" y="6140880"/>
            <a:ext cx="82143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  <a:latin typeface="Arial Black" pitchFamily="34" charset="0"/>
              </a:rPr>
              <a:t>Results adjusted for gender, age, race/ethnicity and self-rated health, neighborhood household income and homicide rate.</a:t>
            </a:r>
            <a:endParaRPr lang="en-US" sz="1600" dirty="0">
              <a:solidFill>
                <a:schemeClr val="bg1"/>
              </a:solidFill>
              <a:latin typeface="Arial Black" pitchFamily="34" charset="0"/>
            </a:endParaRPr>
          </a:p>
        </p:txBody>
      </p:sp>
      <p:pic>
        <p:nvPicPr>
          <p:cNvPr id="7" name="Picture 6" descr="hull2.png"/>
          <p:cNvPicPr>
            <a:picLocks noChangeAspect="1"/>
          </p:cNvPicPr>
          <p:nvPr/>
        </p:nvPicPr>
        <p:blipFill>
          <a:blip r:embed="rId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844040" y="5562600"/>
            <a:ext cx="565426" cy="4572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="" xmlns:p14="http://schemas.microsoft.com/office/powerpoint/2010/main" val="1271960276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Blank Presentation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C:\Program Files\Microsoft Office\Templates\Blank Presentation.pot</Template>
  <TotalTime>23497</TotalTime>
  <Words>533</Words>
  <Application>Microsoft Office PowerPoint</Application>
  <PresentationFormat>On-screen Show (4:3)</PresentationFormat>
  <Paragraphs>90</Paragraphs>
  <Slides>17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Blank Presentation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CDC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 Slide Title</dc:title>
  <dc:creator>CDC</dc:creator>
  <cp:lastModifiedBy>Andrew Rundle</cp:lastModifiedBy>
  <cp:revision>499</cp:revision>
  <cp:lastPrinted>2002-06-18T17:22:31Z</cp:lastPrinted>
  <dcterms:created xsi:type="dcterms:W3CDTF">2000-10-25T15:41:08Z</dcterms:created>
  <dcterms:modified xsi:type="dcterms:W3CDTF">2015-03-03T05:08:31Z</dcterms:modified>
</cp:coreProperties>
</file>